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</p:sldIdLst>
  <p:sldSz cx="14630400" cy="8229600"/>
  <p:notesSz cx="8229600" cy="14630400"/>
  <p:embeddedFontLst>
    <p:embeddedFont>
      <p:font typeface="HGMaruGothicMPRO" panose="020F0400000000000000" pitchFamily="34" charset="-128"/>
      <p:regular r:id="rId13"/>
    </p:embeddedFont>
    <p:embeddedFont>
      <p:font typeface="Sora Light" panose="020B0604020202020204" charset="0"/>
      <p:regular r:id="rId14"/>
    </p:embeddedFont>
    <p:embeddedFont>
      <p:font typeface="Sora Semi Bold" panose="020B0604020202020204" charset="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9" d="100"/>
          <a:sy n="59" d="100"/>
        </p:scale>
        <p:origin x="1066" y="2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562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356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4.png"/><Relationship Id="rId11" Type="http://schemas.openxmlformats.org/officeDocument/2006/relationships/image" Target="../media/image29.svg"/><Relationship Id="rId5" Type="http://schemas.openxmlformats.org/officeDocument/2006/relationships/image" Target="../media/image23.sv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10" Type="http://schemas.openxmlformats.org/officeDocument/2006/relationships/image" Target="../media/image16.svg"/><Relationship Id="rId4" Type="http://schemas.openxmlformats.org/officeDocument/2006/relationships/image" Target="../media/image10.sv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44709" y="2676406"/>
            <a:ext cx="5701546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Bridging the Gap</a:t>
            </a:r>
            <a:endParaRPr lang="en-US" sz="445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1"/>
          <p:cNvSpPr/>
          <p:nvPr/>
        </p:nvSpPr>
        <p:spPr>
          <a:xfrm>
            <a:off x="6244709" y="3475673"/>
            <a:ext cx="7627382" cy="7124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dirty="0">
                <a:solidFill>
                  <a:srgbClr val="002060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Integrating Internationally Educated Health Professionals into Ontario's Healthcare System</a:t>
            </a:r>
            <a:endParaRPr lang="en-US" sz="2200" dirty="0">
              <a:solidFill>
                <a:srgbClr val="002060"/>
              </a:solidFill>
            </a:endParaRPr>
          </a:p>
        </p:txBody>
      </p:sp>
      <p:sp>
        <p:nvSpPr>
          <p:cNvPr id="5" name="Text 2"/>
          <p:cNvSpPr/>
          <p:nvPr/>
        </p:nvSpPr>
        <p:spPr>
          <a:xfrm>
            <a:off x="6244709" y="4513064"/>
            <a:ext cx="7627382" cy="1040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Ontario Career Colleges are creating practical pathways to address critical healthcare workforce shortages through specialized bridging programs.</a:t>
            </a:r>
            <a:endParaRPr lang="en-US" sz="1700" dirty="0"/>
          </a:p>
        </p:txBody>
      </p:sp>
      <p:pic>
        <p:nvPicPr>
          <p:cNvPr id="6" name="Picture 5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595F047F-C865-4237-DFE9-AE0E964FF9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6689" y="248045"/>
            <a:ext cx="2657336" cy="122893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CF089C3-A1BF-FFAF-7C27-E480D443FCE7}"/>
              </a:ext>
            </a:extLst>
          </p:cNvPr>
          <p:cNvSpPr txBox="1"/>
          <p:nvPr/>
        </p:nvSpPr>
        <p:spPr>
          <a:xfrm>
            <a:off x="7597398" y="1476977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8" name="Picture 7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6468E2B8-D3BC-1303-5885-1C7D551B1B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1517" y="250622"/>
            <a:ext cx="1828800" cy="15341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0269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67452" y="2472928"/>
            <a:ext cx="7292221" cy="533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00"/>
              </a:lnSpc>
              <a:buNone/>
            </a:pPr>
            <a:r>
              <a:rPr lang="en-US" sz="3350" dirty="0">
                <a:solidFill>
                  <a:srgbClr val="1F1E1E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A Scalable Solution for the Future</a:t>
            </a:r>
            <a:endParaRPr lang="en-US" sz="3350" dirty="0"/>
          </a:p>
        </p:txBody>
      </p:sp>
      <p:sp>
        <p:nvSpPr>
          <p:cNvPr id="4" name="Text 1"/>
          <p:cNvSpPr/>
          <p:nvPr/>
        </p:nvSpPr>
        <p:spPr>
          <a:xfrm>
            <a:off x="810577" y="3431857"/>
            <a:ext cx="13252371" cy="5188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The expansion of bridging programs within Ontario's Career Colleges represents a high-impact, scalable, and future-oriented solution to healthcare workforce shortages.</a:t>
            </a:r>
            <a:endParaRPr lang="en-US" sz="1250" dirty="0"/>
          </a:p>
        </p:txBody>
      </p:sp>
      <p:sp>
        <p:nvSpPr>
          <p:cNvPr id="5" name="Shape 2"/>
          <p:cNvSpPr/>
          <p:nvPr/>
        </p:nvSpPr>
        <p:spPr>
          <a:xfrm>
            <a:off x="567452" y="3249454"/>
            <a:ext cx="22860" cy="883682"/>
          </a:xfrm>
          <a:prstGeom prst="rect">
            <a:avLst/>
          </a:prstGeom>
          <a:solidFill>
            <a:srgbClr val="DA1B2E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7452" y="4315539"/>
            <a:ext cx="486370" cy="48637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67452" y="5004554"/>
            <a:ext cx="2399943" cy="266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50" dirty="0">
                <a:solidFill>
                  <a:srgbClr val="3B3535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Labour Market Impact</a:t>
            </a:r>
            <a:endParaRPr lang="en-US" sz="1650" dirty="0"/>
          </a:p>
        </p:txBody>
      </p:sp>
      <p:sp>
        <p:nvSpPr>
          <p:cNvPr id="8" name="Text 4"/>
          <p:cNvSpPr/>
          <p:nvPr/>
        </p:nvSpPr>
        <p:spPr>
          <a:xfrm>
            <a:off x="567452" y="5368528"/>
            <a:ext cx="6646426" cy="2594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Directly addressing critical workforce needs across multiple healthcare sectors.</a:t>
            </a:r>
            <a:endParaRPr lang="en-US" sz="12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16522" y="4315539"/>
            <a:ext cx="486370" cy="48637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7416522" y="5004554"/>
            <a:ext cx="2517100" cy="266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50" dirty="0">
                <a:solidFill>
                  <a:srgbClr val="3B3535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Meaningful Integration</a:t>
            </a:r>
            <a:endParaRPr lang="en-US" sz="1650" dirty="0"/>
          </a:p>
        </p:txBody>
      </p:sp>
      <p:sp>
        <p:nvSpPr>
          <p:cNvPr id="11" name="Text 6"/>
          <p:cNvSpPr/>
          <p:nvPr/>
        </p:nvSpPr>
        <p:spPr>
          <a:xfrm>
            <a:off x="7416522" y="5368528"/>
            <a:ext cx="6646426" cy="5188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Supporting newcomers in achieving professional success and community belonging.</a:t>
            </a:r>
            <a:endParaRPr lang="en-US" sz="125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7452" y="6211610"/>
            <a:ext cx="486370" cy="486370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567452" y="6900624"/>
            <a:ext cx="2565083" cy="266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50" dirty="0">
                <a:solidFill>
                  <a:srgbClr val="3B3535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Credential Recognition</a:t>
            </a:r>
            <a:endParaRPr lang="en-US" sz="1650" dirty="0"/>
          </a:p>
        </p:txBody>
      </p:sp>
      <p:sp>
        <p:nvSpPr>
          <p:cNvPr id="14" name="Text 8"/>
          <p:cNvSpPr/>
          <p:nvPr/>
        </p:nvSpPr>
        <p:spPr>
          <a:xfrm>
            <a:off x="567452" y="7264598"/>
            <a:ext cx="6646426" cy="2594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Creating equity in recognizing international training and professional experience.</a:t>
            </a:r>
            <a:endParaRPr lang="en-US" sz="1250" dirty="0"/>
          </a:p>
        </p:txBody>
      </p:sp>
      <p:pic>
        <p:nvPicPr>
          <p:cNvPr id="15" name="Image 4" descr="preencoded.png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416522" y="6211610"/>
            <a:ext cx="486370" cy="486370"/>
          </a:xfrm>
          <a:prstGeom prst="rect">
            <a:avLst/>
          </a:prstGeom>
        </p:spPr>
      </p:pic>
      <p:sp>
        <p:nvSpPr>
          <p:cNvPr id="16" name="Text 9"/>
          <p:cNvSpPr/>
          <p:nvPr/>
        </p:nvSpPr>
        <p:spPr>
          <a:xfrm>
            <a:off x="7416522" y="6900624"/>
            <a:ext cx="2370296" cy="266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50" dirty="0">
                <a:solidFill>
                  <a:srgbClr val="3B3535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System Sustainability</a:t>
            </a:r>
            <a:endParaRPr lang="en-US" sz="1650" dirty="0"/>
          </a:p>
        </p:txBody>
      </p:sp>
      <p:sp>
        <p:nvSpPr>
          <p:cNvPr id="17" name="Text 10"/>
          <p:cNvSpPr/>
          <p:nvPr/>
        </p:nvSpPr>
        <p:spPr>
          <a:xfrm>
            <a:off x="7416522" y="7264598"/>
            <a:ext cx="6646426" cy="5188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Building long-term stability for Ontario's healthcare system through accessible pathways.</a:t>
            </a:r>
            <a:endParaRPr lang="en-US" sz="12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1229201"/>
            <a:ext cx="10352008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dirty="0">
                <a:solidFill>
                  <a:srgbClr val="1F1E1E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Leadership in Healthcare Education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309" y="2510552"/>
            <a:ext cx="4246126" cy="424612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540693" y="2483406"/>
            <a:ext cx="3420904" cy="4275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650" dirty="0">
                <a:solidFill>
                  <a:srgbClr val="373B48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Dr. Soheila Hafezi</a:t>
            </a:r>
            <a:endParaRPr lang="en-US" sz="2650" dirty="0"/>
          </a:p>
        </p:txBody>
      </p:sp>
      <p:sp>
        <p:nvSpPr>
          <p:cNvPr id="5" name="Text 2"/>
          <p:cNvSpPr/>
          <p:nvPr/>
        </p:nvSpPr>
        <p:spPr>
          <a:xfrm>
            <a:off x="5540693" y="2997518"/>
            <a:ext cx="5797629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dirty="0">
                <a:solidFill>
                  <a:srgbClr val="1F1E1E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CEO &amp; President, Richmond Hill College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5540693" y="3570327"/>
            <a:ext cx="8338899" cy="1733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Dr. Hafezi holds a PhD in Distance Education Management and provides strategic leadership for innovative, workforce-focused educational programs. Her expertise spans educational leadership, quality assurance in online learning, and bridging programs for internationally educated health professionals.</a:t>
            </a:r>
            <a:endParaRPr lang="en-US" sz="1700" dirty="0"/>
          </a:p>
        </p:txBody>
      </p:sp>
      <p:sp>
        <p:nvSpPr>
          <p:cNvPr id="7" name="Text 4"/>
          <p:cNvSpPr/>
          <p:nvPr/>
        </p:nvSpPr>
        <p:spPr>
          <a:xfrm>
            <a:off x="5540693" y="5498783"/>
            <a:ext cx="8338899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She serves as Chairperson of the "Nursing and Healthcare Conference: A Global Dialogue," connecting educators and policymakers worldwide.</a:t>
            </a:r>
            <a:endParaRPr lang="en-US" sz="1700" dirty="0"/>
          </a:p>
        </p:txBody>
      </p:sp>
      <p:pic>
        <p:nvPicPr>
          <p:cNvPr id="8" name="Picture 7" descr="A person with a pink scarf and glasses&#10;&#10;AI-generated content may be incorrect.">
            <a:extLst>
              <a:ext uri="{FF2B5EF4-FFF2-40B4-BE49-F238E27FC236}">
                <a16:creationId xmlns:a16="http://schemas.microsoft.com/office/drawing/2014/main" id="{06BD4BF4-588D-9A91-7B2C-372A284948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2197" y="641162"/>
            <a:ext cx="1828800" cy="1869390"/>
          </a:xfrm>
          <a:prstGeom prst="flowChartConnector">
            <a:avLst/>
          </a:prstGeom>
          <a:ln w="76200">
            <a:solidFill>
              <a:srgbClr val="FFC000"/>
            </a:solidFill>
          </a:ln>
        </p:spPr>
      </p:pic>
      <p:pic>
        <p:nvPicPr>
          <p:cNvPr id="9" name="Picture 8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48B5D299-3103-784C-3A30-AD5A0DED36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6417" y="6414527"/>
            <a:ext cx="2657336" cy="122893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850AFD3-CCED-7DE0-4F8C-BCA6CFFE0C30}"/>
              </a:ext>
            </a:extLst>
          </p:cNvPr>
          <p:cNvSpPr txBox="1"/>
          <p:nvPr/>
        </p:nvSpPr>
        <p:spPr>
          <a:xfrm>
            <a:off x="7127126" y="7643459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11" name="Picture 10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9D80C100-2115-6A9B-621D-1A746BA0F1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245" y="6417104"/>
            <a:ext cx="1828800" cy="153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3479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92825" y="544354"/>
            <a:ext cx="9797058" cy="651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100"/>
              </a:lnSpc>
              <a:buNone/>
            </a:pPr>
            <a:r>
              <a:rPr lang="en-US" sz="4100" dirty="0">
                <a:solidFill>
                  <a:srgbClr val="1F1E1E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The Healthcare Workforce Challenge</a:t>
            </a:r>
            <a:endParaRPr lang="en-US" sz="4100" dirty="0"/>
          </a:p>
        </p:txBody>
      </p:sp>
      <p:sp>
        <p:nvSpPr>
          <p:cNvPr id="3" name="Text 1"/>
          <p:cNvSpPr/>
          <p:nvPr/>
        </p:nvSpPr>
        <p:spPr>
          <a:xfrm>
            <a:off x="692825" y="1670685"/>
            <a:ext cx="6380917" cy="15835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Ontario's healthcare system faces sustained shortages across multiple sectors: nursing, personal support work, medical administration, and allied health professions. As demand for qualified workers grows, traditional academic pathways alone cannot meet urgent labour market needs.</a:t>
            </a:r>
            <a:endParaRPr lang="en-US" sz="1550" dirty="0"/>
          </a:p>
        </p:txBody>
      </p:sp>
      <p:sp>
        <p:nvSpPr>
          <p:cNvPr id="4" name="Text 2"/>
          <p:cNvSpPr/>
          <p:nvPr/>
        </p:nvSpPr>
        <p:spPr>
          <a:xfrm>
            <a:off x="692825" y="3432334"/>
            <a:ext cx="6380917" cy="9501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Career Colleges have emerged as agile, workforce-driven institutions capable of rapidly designing programs that respond to these critical gaps.</a:t>
            </a:r>
            <a:endParaRPr lang="en-US" sz="155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4279" y="1715214"/>
            <a:ext cx="6380917" cy="638091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661988"/>
            <a:ext cx="8007310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dirty="0">
                <a:solidFill>
                  <a:srgbClr val="1F1E1E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Career College Advantages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58309" y="1807964"/>
            <a:ext cx="4226838" cy="2841188"/>
          </a:xfrm>
          <a:prstGeom prst="roundRect">
            <a:avLst>
              <a:gd name="adj" fmla="val 3203"/>
            </a:avLst>
          </a:prstGeom>
          <a:solidFill>
            <a:srgbClr val="F9D2D6"/>
          </a:solidFill>
          <a:ln w="7620">
            <a:solidFill>
              <a:srgbClr val="DFB8B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982504" y="2032159"/>
            <a:ext cx="649962" cy="649962"/>
          </a:xfrm>
          <a:prstGeom prst="roundRect">
            <a:avLst>
              <a:gd name="adj" fmla="val 14067108"/>
            </a:avLst>
          </a:prstGeom>
          <a:solidFill>
            <a:srgbClr val="DA1B2E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61217" y="2210872"/>
            <a:ext cx="292418" cy="292418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982504" y="2898696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dirty="0">
                <a:solidFill>
                  <a:srgbClr val="3B3535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Short Duration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982504" y="3384828"/>
            <a:ext cx="3778448" cy="1040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Programs designed for rapid completion, enabling faster workforce entry.</a:t>
            </a:r>
            <a:endParaRPr lang="en-US" sz="1700" dirty="0"/>
          </a:p>
        </p:txBody>
      </p:sp>
      <p:sp>
        <p:nvSpPr>
          <p:cNvPr id="8" name="Shape 5"/>
          <p:cNvSpPr/>
          <p:nvPr/>
        </p:nvSpPr>
        <p:spPr>
          <a:xfrm>
            <a:off x="5201722" y="1807964"/>
            <a:ext cx="4226838" cy="2841188"/>
          </a:xfrm>
          <a:prstGeom prst="roundRect">
            <a:avLst>
              <a:gd name="adj" fmla="val 3203"/>
            </a:avLst>
          </a:prstGeom>
          <a:solidFill>
            <a:srgbClr val="F9D2D6"/>
          </a:solidFill>
          <a:ln w="7620">
            <a:solidFill>
              <a:srgbClr val="DFB8B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Shape 6"/>
          <p:cNvSpPr/>
          <p:nvPr/>
        </p:nvSpPr>
        <p:spPr>
          <a:xfrm>
            <a:off x="5425916" y="2032159"/>
            <a:ext cx="649962" cy="649962"/>
          </a:xfrm>
          <a:prstGeom prst="roundRect">
            <a:avLst>
              <a:gd name="adj" fmla="val 14067108"/>
            </a:avLst>
          </a:prstGeom>
          <a:solidFill>
            <a:srgbClr val="DA1B2E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0" name="Image 1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04629" y="2210872"/>
            <a:ext cx="292418" cy="292418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425916" y="2898696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dirty="0">
                <a:solidFill>
                  <a:srgbClr val="3B3535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Flexible Delivery</a:t>
            </a:r>
            <a:endParaRPr lang="en-US" sz="2200" dirty="0"/>
          </a:p>
        </p:txBody>
      </p:sp>
      <p:sp>
        <p:nvSpPr>
          <p:cNvPr id="12" name="Text 8"/>
          <p:cNvSpPr/>
          <p:nvPr/>
        </p:nvSpPr>
        <p:spPr>
          <a:xfrm>
            <a:off x="5425916" y="3384828"/>
            <a:ext cx="3778448" cy="1040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Online and hybrid formats accommodate diverse learner needs and schedules.</a:t>
            </a:r>
            <a:endParaRPr lang="en-US" sz="1700" dirty="0"/>
          </a:p>
        </p:txBody>
      </p:sp>
      <p:sp>
        <p:nvSpPr>
          <p:cNvPr id="13" name="Shape 9"/>
          <p:cNvSpPr/>
          <p:nvPr/>
        </p:nvSpPr>
        <p:spPr>
          <a:xfrm>
            <a:off x="9645134" y="1807964"/>
            <a:ext cx="4226957" cy="2841188"/>
          </a:xfrm>
          <a:prstGeom prst="roundRect">
            <a:avLst>
              <a:gd name="adj" fmla="val 3203"/>
            </a:avLst>
          </a:prstGeom>
          <a:solidFill>
            <a:srgbClr val="F9D2D6"/>
          </a:solidFill>
          <a:ln w="7620">
            <a:solidFill>
              <a:srgbClr val="DFB8B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Shape 10"/>
          <p:cNvSpPr/>
          <p:nvPr/>
        </p:nvSpPr>
        <p:spPr>
          <a:xfrm>
            <a:off x="9869329" y="2032159"/>
            <a:ext cx="649962" cy="649962"/>
          </a:xfrm>
          <a:prstGeom prst="roundRect">
            <a:avLst>
              <a:gd name="adj" fmla="val 14067108"/>
            </a:avLst>
          </a:prstGeom>
          <a:solidFill>
            <a:srgbClr val="DA1B2E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5" name="Image 2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048042" y="2210872"/>
            <a:ext cx="292418" cy="292418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9869329" y="2898696"/>
            <a:ext cx="2931081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dirty="0">
                <a:solidFill>
                  <a:srgbClr val="3B3535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Competency-Based</a:t>
            </a:r>
            <a:endParaRPr lang="en-US" sz="2200" dirty="0"/>
          </a:p>
        </p:txBody>
      </p:sp>
      <p:sp>
        <p:nvSpPr>
          <p:cNvPr id="17" name="Text 12"/>
          <p:cNvSpPr/>
          <p:nvPr/>
        </p:nvSpPr>
        <p:spPr>
          <a:xfrm>
            <a:off x="9869329" y="3384828"/>
            <a:ext cx="3778568" cy="1040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Curriculum models focus on practical skills and workplace readiness.</a:t>
            </a:r>
            <a:endParaRPr lang="en-US" sz="1700" dirty="0"/>
          </a:p>
        </p:txBody>
      </p:sp>
      <p:sp>
        <p:nvSpPr>
          <p:cNvPr id="18" name="Shape 13"/>
          <p:cNvSpPr/>
          <p:nvPr/>
        </p:nvSpPr>
        <p:spPr>
          <a:xfrm>
            <a:off x="758309" y="4865727"/>
            <a:ext cx="6448544" cy="2701766"/>
          </a:xfrm>
          <a:prstGeom prst="roundRect">
            <a:avLst>
              <a:gd name="adj" fmla="val 3368"/>
            </a:avLst>
          </a:prstGeom>
          <a:solidFill>
            <a:srgbClr val="F9D2D6"/>
          </a:solidFill>
          <a:ln w="7620">
            <a:solidFill>
              <a:srgbClr val="DFB8B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Shape 14"/>
          <p:cNvSpPr/>
          <p:nvPr/>
        </p:nvSpPr>
        <p:spPr>
          <a:xfrm>
            <a:off x="982504" y="5089922"/>
            <a:ext cx="649962" cy="649962"/>
          </a:xfrm>
          <a:prstGeom prst="roundRect">
            <a:avLst>
              <a:gd name="adj" fmla="val 14067108"/>
            </a:avLst>
          </a:prstGeom>
          <a:solidFill>
            <a:srgbClr val="DA1B2E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20" name="Image 3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61217" y="5268635"/>
            <a:ext cx="292418" cy="292418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982504" y="5956459"/>
            <a:ext cx="2979301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dirty="0">
                <a:solidFill>
                  <a:srgbClr val="3B3535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Employer Alignment</a:t>
            </a:r>
            <a:endParaRPr lang="en-US" sz="2200" dirty="0"/>
          </a:p>
        </p:txBody>
      </p:sp>
      <p:sp>
        <p:nvSpPr>
          <p:cNvPr id="22" name="Text 16"/>
          <p:cNvSpPr/>
          <p:nvPr/>
        </p:nvSpPr>
        <p:spPr>
          <a:xfrm>
            <a:off x="982504" y="6442591"/>
            <a:ext cx="6000155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Direct connection to employer expectations and industry standards.</a:t>
            </a:r>
            <a:endParaRPr lang="en-US" sz="1700" dirty="0"/>
          </a:p>
        </p:txBody>
      </p:sp>
      <p:sp>
        <p:nvSpPr>
          <p:cNvPr id="23" name="Shape 17"/>
          <p:cNvSpPr/>
          <p:nvPr/>
        </p:nvSpPr>
        <p:spPr>
          <a:xfrm>
            <a:off x="7423428" y="4865727"/>
            <a:ext cx="6448663" cy="2701766"/>
          </a:xfrm>
          <a:prstGeom prst="roundRect">
            <a:avLst>
              <a:gd name="adj" fmla="val 3368"/>
            </a:avLst>
          </a:prstGeom>
          <a:solidFill>
            <a:srgbClr val="F9D2D6"/>
          </a:solidFill>
          <a:ln w="7620">
            <a:solidFill>
              <a:srgbClr val="DFB8B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4" name="Shape 18"/>
          <p:cNvSpPr/>
          <p:nvPr/>
        </p:nvSpPr>
        <p:spPr>
          <a:xfrm>
            <a:off x="7647623" y="5089922"/>
            <a:ext cx="649962" cy="649962"/>
          </a:xfrm>
          <a:prstGeom prst="roundRect">
            <a:avLst>
              <a:gd name="adj" fmla="val 14067108"/>
            </a:avLst>
          </a:prstGeom>
          <a:solidFill>
            <a:srgbClr val="DA1B2E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5" name="Text 19"/>
          <p:cNvSpPr/>
          <p:nvPr/>
        </p:nvSpPr>
        <p:spPr>
          <a:xfrm>
            <a:off x="7826335" y="5232083"/>
            <a:ext cx="292418" cy="3655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650"/>
              </a:lnSpc>
              <a:buNone/>
            </a:pPr>
            <a:r>
              <a:rPr lang="en-US" sz="2300" dirty="0">
                <a:solidFill>
                  <a:srgbClr val="FFFFFF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5</a:t>
            </a:r>
            <a:endParaRPr lang="en-US" sz="2300" dirty="0"/>
          </a:p>
        </p:txBody>
      </p:sp>
      <p:sp>
        <p:nvSpPr>
          <p:cNvPr id="26" name="Text 20"/>
          <p:cNvSpPr/>
          <p:nvPr/>
        </p:nvSpPr>
        <p:spPr>
          <a:xfrm>
            <a:off x="7647623" y="5956459"/>
            <a:ext cx="6000274" cy="1386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These structural advantages enable Career Colleges to bridge the gap between international training and Canadian practice standards more efficiently than traditional pathways.</a:t>
            </a:r>
            <a:endParaRPr lang="en-US" sz="17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70819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58309" y="4429958"/>
            <a:ext cx="12341543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dirty="0">
                <a:solidFill>
                  <a:srgbClr val="1F1E1E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Richmond Hill College: A Leading Example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58309" y="5467588"/>
            <a:ext cx="13113782" cy="1040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Richmond Hill College has developed a comprehensive suite of specialized bridging programs that support newcomers transitioning into Ontario's healthcare workforce. These programs address critical shortages while facilitating meaningful integration and credential recognition.</a:t>
            </a:r>
            <a:endParaRPr lang="en-US" sz="17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888087"/>
            <a:ext cx="10397014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dirty="0">
                <a:solidFill>
                  <a:srgbClr val="1F1E1E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Nursing Bridging Programs for IENs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309" y="2169438"/>
            <a:ext cx="4928235" cy="4928235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222802" y="2142292"/>
            <a:ext cx="6193274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dirty="0">
                <a:solidFill>
                  <a:srgbClr val="1F1E1E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Preparing Internationally Educated Nurses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6222802" y="2715101"/>
            <a:ext cx="7656790" cy="1040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Programs focus on Canadian nursing jurisprudence, clinical communication, infection prevention and control, and medication administration principles.</a:t>
            </a:r>
            <a:endParaRPr lang="en-US" sz="1700" dirty="0"/>
          </a:p>
        </p:txBody>
      </p:sp>
      <p:sp>
        <p:nvSpPr>
          <p:cNvPr id="6" name="Text 3"/>
          <p:cNvSpPr/>
          <p:nvPr/>
        </p:nvSpPr>
        <p:spPr>
          <a:xfrm>
            <a:off x="6222802" y="3950137"/>
            <a:ext cx="7656790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Professional ethics and workplace culture</a:t>
            </a:r>
            <a:endParaRPr lang="en-US" sz="1700" dirty="0"/>
          </a:p>
        </p:txBody>
      </p:sp>
      <p:sp>
        <p:nvSpPr>
          <p:cNvPr id="7" name="Text 4"/>
          <p:cNvSpPr/>
          <p:nvPr/>
        </p:nvSpPr>
        <p:spPr>
          <a:xfrm>
            <a:off x="6222802" y="4372570"/>
            <a:ext cx="7656790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NCLEX-RN/CPNRE exam preparation</a:t>
            </a:r>
            <a:endParaRPr lang="en-US" sz="1700" dirty="0"/>
          </a:p>
        </p:txBody>
      </p:sp>
      <p:sp>
        <p:nvSpPr>
          <p:cNvPr id="8" name="Text 5"/>
          <p:cNvSpPr/>
          <p:nvPr/>
        </p:nvSpPr>
        <p:spPr>
          <a:xfrm>
            <a:off x="6222802" y="4795004"/>
            <a:ext cx="7656790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CNO expectations and standards</a:t>
            </a:r>
            <a:endParaRPr lang="en-US" sz="1700" dirty="0"/>
          </a:p>
        </p:txBody>
      </p:sp>
      <p:sp>
        <p:nvSpPr>
          <p:cNvPr id="9" name="Text 6"/>
          <p:cNvSpPr/>
          <p:nvPr/>
        </p:nvSpPr>
        <p:spPr>
          <a:xfrm>
            <a:off x="6222802" y="5217438"/>
            <a:ext cx="7656790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Hospital, long-term care, and community settings</a:t>
            </a:r>
            <a:endParaRPr lang="en-US" sz="17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98183" y="879991"/>
            <a:ext cx="7179231" cy="6561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150"/>
              </a:lnSpc>
              <a:buNone/>
            </a:pPr>
            <a:r>
              <a:rPr lang="en-US" sz="4100" dirty="0">
                <a:solidFill>
                  <a:srgbClr val="1F1E1E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Diverse Bridging Pathways</a:t>
            </a:r>
            <a:endParaRPr lang="en-US" sz="4100" dirty="0"/>
          </a:p>
        </p:txBody>
      </p:sp>
      <p:sp>
        <p:nvSpPr>
          <p:cNvPr id="3" name="Shape 1"/>
          <p:cNvSpPr/>
          <p:nvPr/>
        </p:nvSpPr>
        <p:spPr>
          <a:xfrm>
            <a:off x="698183" y="1935004"/>
            <a:ext cx="6517243" cy="2767132"/>
          </a:xfrm>
          <a:prstGeom prst="roundRect">
            <a:avLst>
              <a:gd name="adj" fmla="val 3028"/>
            </a:avLst>
          </a:prstGeom>
          <a:solidFill>
            <a:srgbClr val="FFFFFF"/>
          </a:solidFill>
          <a:ln w="22860">
            <a:solidFill>
              <a:srgbClr val="DFB8B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721043" y="1957864"/>
            <a:ext cx="6471523" cy="598408"/>
          </a:xfrm>
          <a:prstGeom prst="roundRect">
            <a:avLst>
              <a:gd name="adj" fmla="val 9417"/>
            </a:avLst>
          </a:prstGeom>
          <a:solidFill>
            <a:srgbClr val="F9D2D6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3807143" y="2066211"/>
            <a:ext cx="299204" cy="3739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2350" dirty="0">
                <a:solidFill>
                  <a:srgbClr val="3B3535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1</a:t>
            </a:r>
            <a:endParaRPr lang="en-US" sz="2350" dirty="0"/>
          </a:p>
        </p:txBody>
      </p:sp>
      <p:sp>
        <p:nvSpPr>
          <p:cNvPr id="6" name="Text 4"/>
          <p:cNvSpPr/>
          <p:nvPr/>
        </p:nvSpPr>
        <p:spPr>
          <a:xfrm>
            <a:off x="920472" y="2755702"/>
            <a:ext cx="2624733" cy="3281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B3535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PSW Equivalency</a:t>
            </a:r>
            <a:endParaRPr lang="en-US" sz="2050" dirty="0"/>
          </a:p>
        </p:txBody>
      </p:sp>
      <p:sp>
        <p:nvSpPr>
          <p:cNvPr id="7" name="Text 5"/>
          <p:cNvSpPr/>
          <p:nvPr/>
        </p:nvSpPr>
        <p:spPr>
          <a:xfrm>
            <a:off x="920472" y="3203496"/>
            <a:ext cx="6072664" cy="1276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Internationally trained caregivers, midwives, or practical nurses transition into Personal Support Worker roles through training in resident care, dementia communication, safety protocols, and clinical documentation.</a:t>
            </a:r>
            <a:endParaRPr lang="en-US" sz="1550" dirty="0"/>
          </a:p>
        </p:txBody>
      </p:sp>
      <p:sp>
        <p:nvSpPr>
          <p:cNvPr id="8" name="Shape 6"/>
          <p:cNvSpPr/>
          <p:nvPr/>
        </p:nvSpPr>
        <p:spPr>
          <a:xfrm>
            <a:off x="7414855" y="1935004"/>
            <a:ext cx="6517362" cy="2767132"/>
          </a:xfrm>
          <a:prstGeom prst="roundRect">
            <a:avLst>
              <a:gd name="adj" fmla="val 3028"/>
            </a:avLst>
          </a:prstGeom>
          <a:solidFill>
            <a:srgbClr val="FFFFFF"/>
          </a:solidFill>
          <a:ln w="22860">
            <a:solidFill>
              <a:srgbClr val="DFB8B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Shape 7"/>
          <p:cNvSpPr/>
          <p:nvPr/>
        </p:nvSpPr>
        <p:spPr>
          <a:xfrm>
            <a:off x="7437715" y="1957864"/>
            <a:ext cx="6471642" cy="598408"/>
          </a:xfrm>
          <a:prstGeom prst="roundRect">
            <a:avLst>
              <a:gd name="adj" fmla="val 9417"/>
            </a:avLst>
          </a:prstGeom>
          <a:solidFill>
            <a:srgbClr val="F9D2D6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10523934" y="2066211"/>
            <a:ext cx="299204" cy="3739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2350" dirty="0">
                <a:solidFill>
                  <a:srgbClr val="3B3535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2</a:t>
            </a:r>
            <a:endParaRPr lang="en-US" sz="2350" dirty="0"/>
          </a:p>
        </p:txBody>
      </p:sp>
      <p:sp>
        <p:nvSpPr>
          <p:cNvPr id="11" name="Text 9"/>
          <p:cNvSpPr/>
          <p:nvPr/>
        </p:nvSpPr>
        <p:spPr>
          <a:xfrm>
            <a:off x="7637145" y="2755702"/>
            <a:ext cx="4063484" cy="3281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B3535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Medical Office Administration</a:t>
            </a:r>
            <a:endParaRPr lang="en-US" sz="2050" dirty="0"/>
          </a:p>
        </p:txBody>
      </p:sp>
      <p:sp>
        <p:nvSpPr>
          <p:cNvPr id="12" name="Text 10"/>
          <p:cNvSpPr/>
          <p:nvPr/>
        </p:nvSpPr>
        <p:spPr>
          <a:xfrm>
            <a:off x="7637145" y="3203496"/>
            <a:ext cx="6072783" cy="9572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Health graduates transition into administrative roles through OHIP billing, EMR systems, appointment management, clinic workflow, and patient communication training.</a:t>
            </a:r>
            <a:endParaRPr lang="en-US" sz="1550" dirty="0"/>
          </a:p>
        </p:txBody>
      </p:sp>
      <p:sp>
        <p:nvSpPr>
          <p:cNvPr id="13" name="Shape 11"/>
          <p:cNvSpPr/>
          <p:nvPr/>
        </p:nvSpPr>
        <p:spPr>
          <a:xfrm>
            <a:off x="698183" y="4901565"/>
            <a:ext cx="6517243" cy="2448044"/>
          </a:xfrm>
          <a:prstGeom prst="roundRect">
            <a:avLst>
              <a:gd name="adj" fmla="val 3422"/>
            </a:avLst>
          </a:prstGeom>
          <a:solidFill>
            <a:srgbClr val="FFFFFF"/>
          </a:solidFill>
          <a:ln w="22860">
            <a:solidFill>
              <a:srgbClr val="DFB8B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Shape 12"/>
          <p:cNvSpPr/>
          <p:nvPr/>
        </p:nvSpPr>
        <p:spPr>
          <a:xfrm>
            <a:off x="721043" y="4924425"/>
            <a:ext cx="6471523" cy="598408"/>
          </a:xfrm>
          <a:prstGeom prst="roundRect">
            <a:avLst>
              <a:gd name="adj" fmla="val 9417"/>
            </a:avLst>
          </a:prstGeom>
          <a:solidFill>
            <a:srgbClr val="F9D2D6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5" name="Text 13"/>
          <p:cNvSpPr/>
          <p:nvPr/>
        </p:nvSpPr>
        <p:spPr>
          <a:xfrm>
            <a:off x="3807143" y="5032772"/>
            <a:ext cx="299204" cy="3739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2350" dirty="0">
                <a:solidFill>
                  <a:srgbClr val="3B3535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3</a:t>
            </a:r>
            <a:endParaRPr lang="en-US" sz="2350" dirty="0"/>
          </a:p>
        </p:txBody>
      </p:sp>
      <p:sp>
        <p:nvSpPr>
          <p:cNvPr id="16" name="Text 14"/>
          <p:cNvSpPr/>
          <p:nvPr/>
        </p:nvSpPr>
        <p:spPr>
          <a:xfrm>
            <a:off x="920472" y="5722263"/>
            <a:ext cx="3889296" cy="3281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B3535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Allied Health Technical Roles</a:t>
            </a:r>
            <a:endParaRPr lang="en-US" sz="2050" dirty="0"/>
          </a:p>
        </p:txBody>
      </p:sp>
      <p:sp>
        <p:nvSpPr>
          <p:cNvPr id="17" name="Text 15"/>
          <p:cNvSpPr/>
          <p:nvPr/>
        </p:nvSpPr>
        <p:spPr>
          <a:xfrm>
            <a:off x="920472" y="6170057"/>
            <a:ext cx="6072664" cy="9572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Lab assistants, sterile processing technicians, and phlebotomists learn Canadian safety standards, specimen management, sterilization protocols, and quality systems.</a:t>
            </a:r>
            <a:endParaRPr lang="en-US" sz="1550" dirty="0"/>
          </a:p>
        </p:txBody>
      </p:sp>
      <p:sp>
        <p:nvSpPr>
          <p:cNvPr id="18" name="Shape 16"/>
          <p:cNvSpPr/>
          <p:nvPr/>
        </p:nvSpPr>
        <p:spPr>
          <a:xfrm>
            <a:off x="7414855" y="4901565"/>
            <a:ext cx="6517362" cy="2448044"/>
          </a:xfrm>
          <a:prstGeom prst="roundRect">
            <a:avLst>
              <a:gd name="adj" fmla="val 3422"/>
            </a:avLst>
          </a:prstGeom>
          <a:solidFill>
            <a:srgbClr val="FFFFFF"/>
          </a:solidFill>
          <a:ln w="22860">
            <a:solidFill>
              <a:srgbClr val="DFB8B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Shape 17"/>
          <p:cNvSpPr/>
          <p:nvPr/>
        </p:nvSpPr>
        <p:spPr>
          <a:xfrm>
            <a:off x="7437715" y="4924425"/>
            <a:ext cx="6471642" cy="598408"/>
          </a:xfrm>
          <a:prstGeom prst="roundRect">
            <a:avLst>
              <a:gd name="adj" fmla="val 9417"/>
            </a:avLst>
          </a:prstGeom>
          <a:solidFill>
            <a:srgbClr val="F9D2D6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0" name="Text 18"/>
          <p:cNvSpPr/>
          <p:nvPr/>
        </p:nvSpPr>
        <p:spPr>
          <a:xfrm>
            <a:off x="10523934" y="5032772"/>
            <a:ext cx="299204" cy="3739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2350" dirty="0">
                <a:solidFill>
                  <a:srgbClr val="3B3535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4</a:t>
            </a:r>
            <a:endParaRPr lang="en-US" sz="2350" dirty="0"/>
          </a:p>
        </p:txBody>
      </p:sp>
      <p:sp>
        <p:nvSpPr>
          <p:cNvPr id="21" name="Text 19"/>
          <p:cNvSpPr/>
          <p:nvPr/>
        </p:nvSpPr>
        <p:spPr>
          <a:xfrm>
            <a:off x="7637145" y="5722263"/>
            <a:ext cx="3518535" cy="3281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B3535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Community Mental Health</a:t>
            </a:r>
            <a:endParaRPr lang="en-US" sz="2050" dirty="0"/>
          </a:p>
        </p:txBody>
      </p:sp>
      <p:sp>
        <p:nvSpPr>
          <p:cNvPr id="22" name="Text 20"/>
          <p:cNvSpPr/>
          <p:nvPr/>
        </p:nvSpPr>
        <p:spPr>
          <a:xfrm>
            <a:off x="7637145" y="6170057"/>
            <a:ext cx="6072783" cy="9572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Professionals trained in psychology, counseling, or social work complete targeted modules for community mental health settings and supportive housing programs.</a:t>
            </a:r>
            <a:endParaRPr lang="en-US" sz="15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093619" y="897969"/>
            <a:ext cx="7784544" cy="5706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50"/>
              </a:lnSpc>
              <a:buNone/>
            </a:pPr>
            <a:r>
              <a:rPr lang="en-US" sz="3550" dirty="0">
                <a:solidFill>
                  <a:srgbClr val="1F1E1E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The Richmond Hill College Model</a:t>
            </a:r>
            <a:endParaRPr lang="en-US" sz="3550" dirty="0"/>
          </a:p>
        </p:txBody>
      </p:sp>
      <p:sp>
        <p:nvSpPr>
          <p:cNvPr id="4" name="Text 1"/>
          <p:cNvSpPr/>
          <p:nvPr/>
        </p:nvSpPr>
        <p:spPr>
          <a:xfrm>
            <a:off x="6093619" y="1728787"/>
            <a:ext cx="173474" cy="2168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01</a:t>
            </a:r>
            <a:endParaRPr lang="en-US" sz="1350" dirty="0"/>
          </a:p>
        </p:txBody>
      </p:sp>
      <p:sp>
        <p:nvSpPr>
          <p:cNvPr id="5" name="Shape 2"/>
          <p:cNvSpPr/>
          <p:nvPr/>
        </p:nvSpPr>
        <p:spPr>
          <a:xfrm>
            <a:off x="6093619" y="2000726"/>
            <a:ext cx="7929563" cy="22860"/>
          </a:xfrm>
          <a:prstGeom prst="rect">
            <a:avLst/>
          </a:prstGeom>
          <a:solidFill>
            <a:srgbClr val="DA1B2E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Text 3"/>
          <p:cNvSpPr/>
          <p:nvPr/>
        </p:nvSpPr>
        <p:spPr>
          <a:xfrm>
            <a:off x="6093619" y="2133124"/>
            <a:ext cx="2852023" cy="285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750" dirty="0">
                <a:solidFill>
                  <a:srgbClr val="3B3535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Online &amp; Hybrid Delivery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6093619" y="2522458"/>
            <a:ext cx="7929563" cy="2775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Flexible learning formats accommodate working professionals and diverse schedules.</a:t>
            </a:r>
            <a:endParaRPr lang="en-US" sz="1350" dirty="0"/>
          </a:p>
        </p:txBody>
      </p:sp>
      <p:sp>
        <p:nvSpPr>
          <p:cNvPr id="8" name="Text 5"/>
          <p:cNvSpPr/>
          <p:nvPr/>
        </p:nvSpPr>
        <p:spPr>
          <a:xfrm>
            <a:off x="6093619" y="3103483"/>
            <a:ext cx="173474" cy="2168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02</a:t>
            </a:r>
            <a:endParaRPr lang="en-US" sz="1350" dirty="0"/>
          </a:p>
        </p:txBody>
      </p:sp>
      <p:sp>
        <p:nvSpPr>
          <p:cNvPr id="9" name="Shape 6"/>
          <p:cNvSpPr/>
          <p:nvPr/>
        </p:nvSpPr>
        <p:spPr>
          <a:xfrm>
            <a:off x="6093619" y="3375422"/>
            <a:ext cx="7929563" cy="22860"/>
          </a:xfrm>
          <a:prstGeom prst="rect">
            <a:avLst/>
          </a:prstGeom>
          <a:solidFill>
            <a:srgbClr val="DA1B2E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Text 7"/>
          <p:cNvSpPr/>
          <p:nvPr/>
        </p:nvSpPr>
        <p:spPr>
          <a:xfrm>
            <a:off x="6093619" y="3507819"/>
            <a:ext cx="2282785" cy="285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750" dirty="0">
                <a:solidFill>
                  <a:srgbClr val="3B3535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Exam Preparation</a:t>
            </a:r>
            <a:endParaRPr lang="en-US" sz="1750" dirty="0"/>
          </a:p>
        </p:txBody>
      </p:sp>
      <p:sp>
        <p:nvSpPr>
          <p:cNvPr id="11" name="Text 8"/>
          <p:cNvSpPr/>
          <p:nvPr/>
        </p:nvSpPr>
        <p:spPr>
          <a:xfrm>
            <a:off x="6093619" y="3897154"/>
            <a:ext cx="7929563" cy="2775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Targeted support for professional certification and licensing examinations.</a:t>
            </a:r>
            <a:endParaRPr lang="en-US" sz="1350" dirty="0"/>
          </a:p>
        </p:txBody>
      </p:sp>
      <p:sp>
        <p:nvSpPr>
          <p:cNvPr id="12" name="Text 9"/>
          <p:cNvSpPr/>
          <p:nvPr/>
        </p:nvSpPr>
        <p:spPr>
          <a:xfrm>
            <a:off x="6093619" y="4478179"/>
            <a:ext cx="173474" cy="2168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03</a:t>
            </a:r>
            <a:endParaRPr lang="en-US" sz="1350" dirty="0"/>
          </a:p>
        </p:txBody>
      </p:sp>
      <p:sp>
        <p:nvSpPr>
          <p:cNvPr id="13" name="Shape 10"/>
          <p:cNvSpPr/>
          <p:nvPr/>
        </p:nvSpPr>
        <p:spPr>
          <a:xfrm>
            <a:off x="6093619" y="4750117"/>
            <a:ext cx="7929563" cy="22860"/>
          </a:xfrm>
          <a:prstGeom prst="rect">
            <a:avLst/>
          </a:prstGeom>
          <a:solidFill>
            <a:srgbClr val="DA1B2E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Text 11"/>
          <p:cNvSpPr/>
          <p:nvPr/>
        </p:nvSpPr>
        <p:spPr>
          <a:xfrm>
            <a:off x="6093619" y="4882515"/>
            <a:ext cx="3220045" cy="285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750" dirty="0">
                <a:solidFill>
                  <a:srgbClr val="3B3535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Workplace Communication</a:t>
            </a:r>
            <a:endParaRPr lang="en-US" sz="1750" dirty="0"/>
          </a:p>
        </p:txBody>
      </p:sp>
      <p:sp>
        <p:nvSpPr>
          <p:cNvPr id="15" name="Text 12"/>
          <p:cNvSpPr/>
          <p:nvPr/>
        </p:nvSpPr>
        <p:spPr>
          <a:xfrm>
            <a:off x="6093619" y="5271849"/>
            <a:ext cx="7929563" cy="5550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Training in Canadian healthcare culture, professional communication, and team collaboration.</a:t>
            </a:r>
            <a:endParaRPr lang="en-US" sz="1350" dirty="0"/>
          </a:p>
        </p:txBody>
      </p:sp>
      <p:sp>
        <p:nvSpPr>
          <p:cNvPr id="16" name="Text 13"/>
          <p:cNvSpPr/>
          <p:nvPr/>
        </p:nvSpPr>
        <p:spPr>
          <a:xfrm>
            <a:off x="6093619" y="6130409"/>
            <a:ext cx="173474" cy="2168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04</a:t>
            </a:r>
            <a:endParaRPr lang="en-US" sz="1350" dirty="0"/>
          </a:p>
        </p:txBody>
      </p:sp>
      <p:sp>
        <p:nvSpPr>
          <p:cNvPr id="17" name="Shape 14"/>
          <p:cNvSpPr/>
          <p:nvPr/>
        </p:nvSpPr>
        <p:spPr>
          <a:xfrm>
            <a:off x="6093619" y="6402348"/>
            <a:ext cx="7929563" cy="22860"/>
          </a:xfrm>
          <a:prstGeom prst="rect">
            <a:avLst/>
          </a:prstGeom>
          <a:solidFill>
            <a:srgbClr val="DA1B2E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8" name="Text 15"/>
          <p:cNvSpPr/>
          <p:nvPr/>
        </p:nvSpPr>
        <p:spPr>
          <a:xfrm>
            <a:off x="6093619" y="6534745"/>
            <a:ext cx="3083123" cy="285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750" dirty="0">
                <a:solidFill>
                  <a:srgbClr val="3B3535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Clinical Skill Development</a:t>
            </a:r>
            <a:endParaRPr lang="en-US" sz="1750" dirty="0"/>
          </a:p>
        </p:txBody>
      </p:sp>
      <p:sp>
        <p:nvSpPr>
          <p:cNvPr id="19" name="Text 16"/>
          <p:cNvSpPr/>
          <p:nvPr/>
        </p:nvSpPr>
        <p:spPr>
          <a:xfrm>
            <a:off x="6093619" y="6924080"/>
            <a:ext cx="7929563" cy="2775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5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Hands-on training aligned with Ontario healthcare standards and employer expectations.</a:t>
            </a:r>
            <a:endParaRPr lang="en-US" sz="13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44709" y="1404699"/>
            <a:ext cx="7627382" cy="14254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dirty="0">
                <a:solidFill>
                  <a:srgbClr val="1F1E1E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Immediate Workforce Impact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44709" y="3263265"/>
            <a:ext cx="2361962" cy="7149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600"/>
              </a:lnSpc>
              <a:buNone/>
            </a:pPr>
            <a:r>
              <a:rPr lang="en-US" sz="5600" dirty="0">
                <a:solidFill>
                  <a:srgbClr val="3B3535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5</a:t>
            </a:r>
            <a:endParaRPr lang="en-US" sz="5600" dirty="0"/>
          </a:p>
        </p:txBody>
      </p:sp>
      <p:sp>
        <p:nvSpPr>
          <p:cNvPr id="5" name="Text 2"/>
          <p:cNvSpPr/>
          <p:nvPr/>
        </p:nvSpPr>
        <p:spPr>
          <a:xfrm>
            <a:off x="6244709" y="4248864"/>
            <a:ext cx="2361962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800"/>
              </a:lnSpc>
              <a:buNone/>
            </a:pPr>
            <a:r>
              <a:rPr lang="en-US" sz="2200" dirty="0">
                <a:solidFill>
                  <a:srgbClr val="3B3535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Program Types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6244709" y="4734997"/>
            <a:ext cx="2361962" cy="1386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70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Specialized bridging pathways addressing critical healthcare sectors.</a:t>
            </a:r>
            <a:endParaRPr lang="en-US" sz="1700" dirty="0"/>
          </a:p>
        </p:txBody>
      </p:sp>
      <p:sp>
        <p:nvSpPr>
          <p:cNvPr id="7" name="Text 4"/>
          <p:cNvSpPr/>
          <p:nvPr/>
        </p:nvSpPr>
        <p:spPr>
          <a:xfrm>
            <a:off x="8877419" y="3263265"/>
            <a:ext cx="2361962" cy="7149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600"/>
              </a:lnSpc>
              <a:buNone/>
            </a:pPr>
            <a:r>
              <a:rPr lang="en-US" sz="5600" dirty="0">
                <a:solidFill>
                  <a:srgbClr val="3B3535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100%</a:t>
            </a:r>
            <a:endParaRPr lang="en-US" sz="5600" dirty="0"/>
          </a:p>
        </p:txBody>
      </p:sp>
      <p:sp>
        <p:nvSpPr>
          <p:cNvPr id="8" name="Text 5"/>
          <p:cNvSpPr/>
          <p:nvPr/>
        </p:nvSpPr>
        <p:spPr>
          <a:xfrm>
            <a:off x="8877419" y="4248864"/>
            <a:ext cx="2361962" cy="7124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00"/>
              </a:lnSpc>
              <a:buNone/>
            </a:pPr>
            <a:r>
              <a:rPr lang="en-US" sz="2200" dirty="0">
                <a:solidFill>
                  <a:srgbClr val="3B3535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Workforce-Focused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8877419" y="5091232"/>
            <a:ext cx="2361962" cy="1386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70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Programs designed with direct employer alignment and labour market needs.</a:t>
            </a:r>
            <a:endParaRPr lang="en-US" sz="1700" dirty="0"/>
          </a:p>
        </p:txBody>
      </p:sp>
      <p:sp>
        <p:nvSpPr>
          <p:cNvPr id="10" name="Text 7"/>
          <p:cNvSpPr/>
          <p:nvPr/>
        </p:nvSpPr>
        <p:spPr>
          <a:xfrm>
            <a:off x="11510129" y="3263265"/>
            <a:ext cx="2361962" cy="7149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600"/>
              </a:lnSpc>
              <a:buNone/>
            </a:pPr>
            <a:r>
              <a:rPr lang="en-US" sz="5600" dirty="0">
                <a:solidFill>
                  <a:srgbClr val="3B3535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Fast</a:t>
            </a:r>
            <a:endParaRPr lang="en-US" sz="5600" dirty="0"/>
          </a:p>
        </p:txBody>
      </p:sp>
      <p:sp>
        <p:nvSpPr>
          <p:cNvPr id="11" name="Text 8"/>
          <p:cNvSpPr/>
          <p:nvPr/>
        </p:nvSpPr>
        <p:spPr>
          <a:xfrm>
            <a:off x="11510129" y="4248864"/>
            <a:ext cx="2361962" cy="7124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00"/>
              </a:lnSpc>
              <a:buNone/>
            </a:pPr>
            <a:r>
              <a:rPr lang="en-US" sz="2200" dirty="0">
                <a:solidFill>
                  <a:srgbClr val="3B3535"/>
                </a:solidFill>
                <a:latin typeface="Sora Semi Bold" pitchFamily="34" charset="0"/>
                <a:ea typeface="Sora Semi Bold" pitchFamily="34" charset="-122"/>
                <a:cs typeface="Sora Semi Bold" pitchFamily="34" charset="-120"/>
              </a:rPr>
              <a:t>Rapid Integration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11510129" y="5091232"/>
            <a:ext cx="2361962" cy="1733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700"/>
              </a:lnSpc>
              <a:buNone/>
            </a:pPr>
            <a:r>
              <a:rPr lang="en-US" sz="1700" dirty="0">
                <a:solidFill>
                  <a:srgbClr val="3B3535"/>
                </a:solidFill>
                <a:latin typeface="Sora Light" pitchFamily="34" charset="0"/>
                <a:ea typeface="Sora Light" pitchFamily="34" charset="-122"/>
                <a:cs typeface="Sora Light" pitchFamily="34" charset="-120"/>
              </a:rPr>
              <a:t>Short program durations enable quick entry into Ontario's healthcare system.</a:t>
            </a:r>
            <a:endParaRPr lang="en-US" sz="17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664</Words>
  <Application>Microsoft Office PowerPoint</Application>
  <PresentationFormat>Custom</PresentationFormat>
  <Paragraphs>89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Sora Semi Bold</vt:lpstr>
      <vt:lpstr>HGMaruGothicMPRO</vt:lpstr>
      <vt:lpstr>Sora Light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Soheil Najafi Mehri</cp:lastModifiedBy>
  <cp:revision>3</cp:revision>
  <dcterms:created xsi:type="dcterms:W3CDTF">2025-11-26T04:13:51Z</dcterms:created>
  <dcterms:modified xsi:type="dcterms:W3CDTF">2025-11-26T06:34:23Z</dcterms:modified>
</cp:coreProperties>
</file>