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2"/>
  </p:notesMasterIdLst>
  <p:sldIdLst>
    <p:sldId id="256" r:id="rId2"/>
    <p:sldId id="262" r:id="rId3"/>
    <p:sldId id="257" r:id="rId4"/>
    <p:sldId id="258" r:id="rId5"/>
    <p:sldId id="259" r:id="rId6"/>
    <p:sldId id="260" r:id="rId7"/>
    <p:sldId id="261" r:id="rId8"/>
    <p:sldId id="263" r:id="rId9"/>
    <p:sldId id="264" r:id="rId10"/>
    <p:sldId id="265" r:id="rId11"/>
  </p:sldIdLst>
  <p:sldSz cx="14630400" cy="8229600"/>
  <p:notesSz cx="8229600" cy="14630400"/>
  <p:embeddedFontLst>
    <p:embeddedFont>
      <p:font typeface="HGMaruGothicMPRO" panose="020F0400000000000000" pitchFamily="34" charset="-128"/>
      <p:regular r:id="rId13"/>
    </p:embeddedFont>
    <p:embeddedFont>
      <p:font typeface="Arimo" panose="020B0604020202020204" charset="0"/>
      <p:regular r:id="rId14"/>
    </p:embeddedFont>
    <p:embeddedFont>
      <p:font typeface="Outfit Extra Bold" panose="020B0604020202020204"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9" d="100"/>
          <a:sy n="59" d="100"/>
        </p:scale>
        <p:origin x="1066" y="2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7115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758318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txBody>
          <a:bodyPr/>
          <a:lstStyle/>
          <a:p>
            <a:endParaRPr lang="en-US"/>
          </a:p>
        </p:txBody>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AFAFA">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sv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sv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36.sv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518648"/>
            <a:ext cx="7556421" cy="2126337"/>
          </a:xfrm>
          <a:prstGeom prst="rect">
            <a:avLst/>
          </a:prstGeom>
          <a:noFill/>
          <a:ln/>
        </p:spPr>
        <p:txBody>
          <a:bodyPr wrap="square" lIns="0" tIns="0" rIns="0" bIns="0" rtlCol="0" anchor="t"/>
          <a:lstStyle/>
          <a:p>
            <a:pPr marL="0" indent="0" algn="l">
              <a:lnSpc>
                <a:spcPts val="5550"/>
              </a:lnSpc>
              <a:buNone/>
            </a:pPr>
            <a:r>
              <a:rPr lang="en-US" sz="4450" b="1" dirty="0">
                <a:solidFill>
                  <a:srgbClr val="231971"/>
                </a:solidFill>
                <a:latin typeface="Outfit Extra Bold" pitchFamily="34" charset="0"/>
                <a:ea typeface="Outfit Extra Bold" pitchFamily="34" charset="-122"/>
                <a:cs typeface="Outfit Extra Bold" pitchFamily="34" charset="-120"/>
              </a:rPr>
              <a:t>Role of Canadian Registered Nurses at Princess Margaret Cancer Centre</a:t>
            </a:r>
            <a:endParaRPr lang="en-US" sz="4450" dirty="0"/>
          </a:p>
        </p:txBody>
      </p:sp>
      <p:sp>
        <p:nvSpPr>
          <p:cNvPr id="4" name="Text 1"/>
          <p:cNvSpPr/>
          <p:nvPr/>
        </p:nvSpPr>
        <p:spPr>
          <a:xfrm>
            <a:off x="793790" y="4985147"/>
            <a:ext cx="7556421" cy="725805"/>
          </a:xfrm>
          <a:prstGeom prst="rect">
            <a:avLst/>
          </a:prstGeom>
          <a:noFill/>
          <a:ln/>
        </p:spPr>
        <p:txBody>
          <a:bodyPr wrap="square" lIns="0" tIns="0" rIns="0" bIns="0" rtlCol="0" anchor="t"/>
          <a:lstStyle/>
          <a:p>
            <a:pPr marL="0" indent="0" algn="l">
              <a:lnSpc>
                <a:spcPts val="2850"/>
              </a:lnSpc>
              <a:buNone/>
            </a:pPr>
            <a:r>
              <a:rPr lang="en-US" sz="1750" dirty="0">
                <a:solidFill>
                  <a:srgbClr val="2A2742"/>
                </a:solidFill>
                <a:latin typeface="Arimo" pitchFamily="34" charset="0"/>
                <a:ea typeface="Arimo" pitchFamily="34" charset="-122"/>
                <a:cs typeface="Arimo" pitchFamily="34" charset="-120"/>
              </a:rPr>
              <a:t>Expert clinicians, educators, advocates, and leaders delivering world-class oncology care in Toronto</a:t>
            </a:r>
            <a:endParaRPr lang="en-US" sz="1750" dirty="0"/>
          </a:p>
        </p:txBody>
      </p:sp>
      <p:pic>
        <p:nvPicPr>
          <p:cNvPr id="5" name="Picture 4" descr="A logo with a black background&#10;&#10;Description automatically generated">
            <a:extLst>
              <a:ext uri="{FF2B5EF4-FFF2-40B4-BE49-F238E27FC236}">
                <a16:creationId xmlns:a16="http://schemas.microsoft.com/office/drawing/2014/main" id="{72E49810-8D81-5913-A5FE-A6F9C36F12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8657" y="248045"/>
            <a:ext cx="2657336" cy="1228932"/>
          </a:xfrm>
          <a:prstGeom prst="rect">
            <a:avLst/>
          </a:prstGeom>
        </p:spPr>
      </p:pic>
      <p:sp>
        <p:nvSpPr>
          <p:cNvPr id="6" name="TextBox 5">
            <a:extLst>
              <a:ext uri="{FF2B5EF4-FFF2-40B4-BE49-F238E27FC236}">
                <a16:creationId xmlns:a16="http://schemas.microsoft.com/office/drawing/2014/main" id="{360075F7-02E0-C44D-7921-06147DC4A494}"/>
              </a:ext>
            </a:extLst>
          </p:cNvPr>
          <p:cNvSpPr txBox="1"/>
          <p:nvPr/>
        </p:nvSpPr>
        <p:spPr>
          <a:xfrm>
            <a:off x="2189366" y="1476977"/>
            <a:ext cx="4661799" cy="307777"/>
          </a:xfrm>
          <a:prstGeom prst="rect">
            <a:avLst/>
          </a:prstGeom>
          <a:noFill/>
        </p:spPr>
        <p:txBody>
          <a:bodyPr wrap="square" rtlCol="0">
            <a:spAutoFit/>
          </a:bodyPr>
          <a:lstStyle/>
          <a:p>
            <a:r>
              <a:rPr lang="en-US" sz="1400" dirty="0">
                <a:solidFill>
                  <a:schemeClr val="accent2">
                    <a:lumMod val="75000"/>
                  </a:schemeClr>
                </a:solidFill>
                <a:latin typeface="HGMaruGothicMPRO" panose="020B0400000000000000" pitchFamily="34" charset="-128"/>
                <a:ea typeface="HGMaruGothicMPRO" panose="020B0400000000000000" pitchFamily="34" charset="-128"/>
                <a:cs typeface="Tahoma" panose="020B0604030504040204" pitchFamily="34" charset="0"/>
              </a:rPr>
              <a:t>Richmond Hill College</a:t>
            </a:r>
          </a:p>
        </p:txBody>
      </p:sp>
      <p:pic>
        <p:nvPicPr>
          <p:cNvPr id="7" name="Picture 6" descr="A logo with a black background&#10;&#10;AI-generated content may be incorrect.">
            <a:extLst>
              <a:ext uri="{FF2B5EF4-FFF2-40B4-BE49-F238E27FC236}">
                <a16:creationId xmlns:a16="http://schemas.microsoft.com/office/drawing/2014/main" id="{5F162419-10CD-BFC8-3EFD-9EAD592360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485" y="250622"/>
            <a:ext cx="1828800" cy="153413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09943" y="897017"/>
            <a:ext cx="7696914" cy="1292066"/>
          </a:xfrm>
          <a:prstGeom prst="rect">
            <a:avLst/>
          </a:prstGeom>
          <a:noFill/>
          <a:ln/>
        </p:spPr>
        <p:txBody>
          <a:bodyPr wrap="square" lIns="0" tIns="0" rIns="0" bIns="0" rtlCol="0" anchor="t"/>
          <a:lstStyle/>
          <a:p>
            <a:pPr marL="0" indent="0" algn="l">
              <a:lnSpc>
                <a:spcPts val="5050"/>
              </a:lnSpc>
              <a:buNone/>
            </a:pPr>
            <a:r>
              <a:rPr lang="en-US" sz="4050" b="1" dirty="0">
                <a:solidFill>
                  <a:srgbClr val="231971"/>
                </a:solidFill>
                <a:latin typeface="Outfit Extra Bold" pitchFamily="34" charset="0"/>
                <a:ea typeface="Outfit Extra Bold" pitchFamily="34" charset="-122"/>
                <a:cs typeface="Outfit Extra Bold" pitchFamily="34" charset="-120"/>
              </a:rPr>
              <a:t>Essential to Excellence in Cancer Care</a:t>
            </a:r>
            <a:endParaRPr lang="en-US" sz="4050" dirty="0"/>
          </a:p>
        </p:txBody>
      </p:sp>
      <p:sp>
        <p:nvSpPr>
          <p:cNvPr id="4" name="Text 1"/>
          <p:cNvSpPr/>
          <p:nvPr/>
        </p:nvSpPr>
        <p:spPr>
          <a:xfrm>
            <a:off x="6519982" y="2731651"/>
            <a:ext cx="7386876" cy="1653183"/>
          </a:xfrm>
          <a:prstGeom prst="rect">
            <a:avLst/>
          </a:prstGeom>
          <a:noFill/>
          <a:ln/>
        </p:spPr>
        <p:txBody>
          <a:bodyPr wrap="square" lIns="0" tIns="0" rIns="0" bIns="0" rtlCol="0" anchor="t"/>
          <a:lstStyle/>
          <a:p>
            <a:pPr marL="0" indent="0" algn="l">
              <a:lnSpc>
                <a:spcPts val="2600"/>
              </a:lnSpc>
              <a:buNone/>
            </a:pPr>
            <a:r>
              <a:rPr lang="en-US" sz="1600" dirty="0">
                <a:solidFill>
                  <a:srgbClr val="2A2742"/>
                </a:solidFill>
                <a:latin typeface="Arimo" pitchFamily="34" charset="0"/>
                <a:ea typeface="Arimo" pitchFamily="34" charset="-122"/>
                <a:cs typeface="Arimo" pitchFamily="34" charset="-120"/>
              </a:rPr>
              <a:t>Canadian registered nurses at Princess Margaret Hospital function as expert clinicians, educators, advocates, and leaders. Their specialized oncology competencies and holistic approach are essential to achieving optimal clinical outcomes, enhancing patient and family experience, and advancing the mission of a world-class cancer centre.</a:t>
            </a:r>
            <a:endParaRPr lang="en-US" sz="1600" dirty="0"/>
          </a:p>
        </p:txBody>
      </p:sp>
      <p:sp>
        <p:nvSpPr>
          <p:cNvPr id="5" name="Shape 2"/>
          <p:cNvSpPr/>
          <p:nvPr/>
        </p:nvSpPr>
        <p:spPr>
          <a:xfrm>
            <a:off x="6209943" y="2499122"/>
            <a:ext cx="22860" cy="2118241"/>
          </a:xfrm>
          <a:prstGeom prst="rect">
            <a:avLst/>
          </a:prstGeom>
          <a:solidFill>
            <a:srgbClr val="5E4CE6"/>
          </a:solidFill>
          <a:ln/>
        </p:spPr>
        <p:txBody>
          <a:bodyPr/>
          <a:lstStyle/>
          <a:p>
            <a:endParaRPr lang="en-US"/>
          </a:p>
        </p:txBody>
      </p:sp>
      <p:sp>
        <p:nvSpPr>
          <p:cNvPr id="6" name="Text 3"/>
          <p:cNvSpPr/>
          <p:nvPr/>
        </p:nvSpPr>
        <p:spPr>
          <a:xfrm>
            <a:off x="6209943" y="4953238"/>
            <a:ext cx="2393394" cy="682109"/>
          </a:xfrm>
          <a:prstGeom prst="rect">
            <a:avLst/>
          </a:prstGeom>
          <a:noFill/>
          <a:ln/>
        </p:spPr>
        <p:txBody>
          <a:bodyPr wrap="none" lIns="0" tIns="0" rIns="0" bIns="0" rtlCol="0" anchor="t"/>
          <a:lstStyle/>
          <a:p>
            <a:pPr marL="0" indent="0" algn="ctr">
              <a:lnSpc>
                <a:spcPts val="5350"/>
              </a:lnSpc>
              <a:buNone/>
            </a:pPr>
            <a:r>
              <a:rPr lang="en-US" sz="5350" b="1" dirty="0">
                <a:solidFill>
                  <a:srgbClr val="2A2742"/>
                </a:solidFill>
                <a:latin typeface="Outfit Extra Bold" pitchFamily="34" charset="0"/>
                <a:ea typeface="Outfit Extra Bold" pitchFamily="34" charset="-122"/>
                <a:cs typeface="Outfit Extra Bold" pitchFamily="34" charset="-120"/>
              </a:rPr>
              <a:t>20+</a:t>
            </a:r>
            <a:endParaRPr lang="en-US" sz="5350" dirty="0"/>
          </a:p>
        </p:txBody>
      </p:sp>
      <p:sp>
        <p:nvSpPr>
          <p:cNvPr id="7" name="Text 4"/>
          <p:cNvSpPr/>
          <p:nvPr/>
        </p:nvSpPr>
        <p:spPr>
          <a:xfrm>
            <a:off x="6209943" y="5893713"/>
            <a:ext cx="2393394" cy="322898"/>
          </a:xfrm>
          <a:prstGeom prst="rect">
            <a:avLst/>
          </a:prstGeom>
          <a:noFill/>
          <a:ln/>
        </p:spPr>
        <p:txBody>
          <a:bodyPr wrap="none" lIns="0" tIns="0" rIns="0" bIns="0" rtlCol="0" anchor="t"/>
          <a:lstStyle/>
          <a:p>
            <a:pPr marL="0" indent="0" algn="ctr">
              <a:lnSpc>
                <a:spcPts val="2500"/>
              </a:lnSpc>
              <a:buNone/>
            </a:pPr>
            <a:r>
              <a:rPr lang="en-US" sz="2000" b="1" dirty="0">
                <a:solidFill>
                  <a:srgbClr val="2A2742"/>
                </a:solidFill>
                <a:latin typeface="Outfit Extra Bold" pitchFamily="34" charset="0"/>
                <a:ea typeface="Outfit Extra Bold" pitchFamily="34" charset="-122"/>
                <a:cs typeface="Outfit Extra Bold" pitchFamily="34" charset="-120"/>
              </a:rPr>
              <a:t>Years of Experience</a:t>
            </a:r>
            <a:endParaRPr lang="en-US" sz="2000" dirty="0"/>
          </a:p>
        </p:txBody>
      </p:sp>
      <p:sp>
        <p:nvSpPr>
          <p:cNvPr id="8" name="Text 5"/>
          <p:cNvSpPr/>
          <p:nvPr/>
        </p:nvSpPr>
        <p:spPr>
          <a:xfrm>
            <a:off x="6209943" y="6340554"/>
            <a:ext cx="2393394" cy="991910"/>
          </a:xfrm>
          <a:prstGeom prst="rect">
            <a:avLst/>
          </a:prstGeom>
          <a:noFill/>
          <a:ln/>
        </p:spPr>
        <p:txBody>
          <a:bodyPr wrap="square" lIns="0" tIns="0" rIns="0" bIns="0" rtlCol="0" anchor="t"/>
          <a:lstStyle/>
          <a:p>
            <a:pPr marL="0" indent="0" algn="ctr">
              <a:lnSpc>
                <a:spcPts val="2600"/>
              </a:lnSpc>
              <a:buNone/>
            </a:pPr>
            <a:r>
              <a:rPr lang="en-US" sz="1600" dirty="0">
                <a:solidFill>
                  <a:srgbClr val="2A2742"/>
                </a:solidFill>
                <a:latin typeface="Arimo" pitchFamily="34" charset="0"/>
                <a:ea typeface="Arimo" pitchFamily="34" charset="-122"/>
                <a:cs typeface="Arimo" pitchFamily="34" charset="-120"/>
              </a:rPr>
              <a:t>Dedicated professionals with extensive clinical expertise</a:t>
            </a:r>
            <a:endParaRPr lang="en-US" sz="1600" dirty="0"/>
          </a:p>
        </p:txBody>
      </p:sp>
      <p:sp>
        <p:nvSpPr>
          <p:cNvPr id="9" name="Text 6"/>
          <p:cNvSpPr/>
          <p:nvPr/>
        </p:nvSpPr>
        <p:spPr>
          <a:xfrm>
            <a:off x="8861703" y="4953238"/>
            <a:ext cx="2393394" cy="682109"/>
          </a:xfrm>
          <a:prstGeom prst="rect">
            <a:avLst/>
          </a:prstGeom>
          <a:noFill/>
          <a:ln/>
        </p:spPr>
        <p:txBody>
          <a:bodyPr wrap="none" lIns="0" tIns="0" rIns="0" bIns="0" rtlCol="0" anchor="t"/>
          <a:lstStyle/>
          <a:p>
            <a:pPr marL="0" indent="0" algn="ctr">
              <a:lnSpc>
                <a:spcPts val="5350"/>
              </a:lnSpc>
              <a:buNone/>
            </a:pPr>
            <a:r>
              <a:rPr lang="en-US" sz="5350" b="1" dirty="0">
                <a:solidFill>
                  <a:srgbClr val="2A2742"/>
                </a:solidFill>
                <a:latin typeface="Outfit Extra Bold" pitchFamily="34" charset="0"/>
                <a:ea typeface="Outfit Extra Bold" pitchFamily="34" charset="-122"/>
                <a:cs typeface="Outfit Extra Bold" pitchFamily="34" charset="-120"/>
              </a:rPr>
              <a:t>1</a:t>
            </a:r>
            <a:endParaRPr lang="en-US" sz="5350" dirty="0"/>
          </a:p>
        </p:txBody>
      </p:sp>
      <p:sp>
        <p:nvSpPr>
          <p:cNvPr id="10" name="Text 7"/>
          <p:cNvSpPr/>
          <p:nvPr/>
        </p:nvSpPr>
        <p:spPr>
          <a:xfrm>
            <a:off x="8861703" y="5893713"/>
            <a:ext cx="2393394" cy="322898"/>
          </a:xfrm>
          <a:prstGeom prst="rect">
            <a:avLst/>
          </a:prstGeom>
          <a:noFill/>
          <a:ln/>
        </p:spPr>
        <p:txBody>
          <a:bodyPr wrap="none" lIns="0" tIns="0" rIns="0" bIns="0" rtlCol="0" anchor="t"/>
          <a:lstStyle/>
          <a:p>
            <a:pPr marL="0" indent="0" algn="ctr">
              <a:lnSpc>
                <a:spcPts val="2500"/>
              </a:lnSpc>
              <a:buNone/>
            </a:pPr>
            <a:r>
              <a:rPr lang="en-US" sz="2000" b="1" dirty="0">
                <a:solidFill>
                  <a:srgbClr val="2A2742"/>
                </a:solidFill>
                <a:latin typeface="Outfit Extra Bold" pitchFamily="34" charset="0"/>
                <a:ea typeface="Outfit Extra Bold" pitchFamily="34" charset="-122"/>
                <a:cs typeface="Outfit Extra Bold" pitchFamily="34" charset="-120"/>
              </a:rPr>
              <a:t>World-Class Centre</a:t>
            </a:r>
            <a:endParaRPr lang="en-US" sz="2000" dirty="0"/>
          </a:p>
        </p:txBody>
      </p:sp>
      <p:sp>
        <p:nvSpPr>
          <p:cNvPr id="11" name="Text 8"/>
          <p:cNvSpPr/>
          <p:nvPr/>
        </p:nvSpPr>
        <p:spPr>
          <a:xfrm>
            <a:off x="8861703" y="6340554"/>
            <a:ext cx="2393394" cy="661273"/>
          </a:xfrm>
          <a:prstGeom prst="rect">
            <a:avLst/>
          </a:prstGeom>
          <a:noFill/>
          <a:ln/>
        </p:spPr>
        <p:txBody>
          <a:bodyPr wrap="square" lIns="0" tIns="0" rIns="0" bIns="0" rtlCol="0" anchor="t"/>
          <a:lstStyle/>
          <a:p>
            <a:pPr marL="0" indent="0" algn="ctr">
              <a:lnSpc>
                <a:spcPts val="2600"/>
              </a:lnSpc>
              <a:buNone/>
            </a:pPr>
            <a:r>
              <a:rPr lang="en-US" sz="1600" dirty="0">
                <a:solidFill>
                  <a:srgbClr val="2A2742"/>
                </a:solidFill>
                <a:latin typeface="Arimo" pitchFamily="34" charset="0"/>
                <a:ea typeface="Arimo" pitchFamily="34" charset="-122"/>
                <a:cs typeface="Arimo" pitchFamily="34" charset="-120"/>
              </a:rPr>
              <a:t>Princess Margaret Cancer Centre, Toronto</a:t>
            </a:r>
            <a:endParaRPr lang="en-US" sz="1600" dirty="0"/>
          </a:p>
        </p:txBody>
      </p:sp>
      <p:sp>
        <p:nvSpPr>
          <p:cNvPr id="12" name="Text 9"/>
          <p:cNvSpPr/>
          <p:nvPr/>
        </p:nvSpPr>
        <p:spPr>
          <a:xfrm>
            <a:off x="11513463" y="4953238"/>
            <a:ext cx="2393394" cy="682109"/>
          </a:xfrm>
          <a:prstGeom prst="rect">
            <a:avLst/>
          </a:prstGeom>
          <a:noFill/>
          <a:ln/>
        </p:spPr>
        <p:txBody>
          <a:bodyPr wrap="none" lIns="0" tIns="0" rIns="0" bIns="0" rtlCol="0" anchor="t"/>
          <a:lstStyle/>
          <a:p>
            <a:pPr marL="0" indent="0" algn="ctr">
              <a:lnSpc>
                <a:spcPts val="5350"/>
              </a:lnSpc>
              <a:buNone/>
            </a:pPr>
            <a:r>
              <a:rPr lang="en-US" sz="5350" b="1" dirty="0">
                <a:solidFill>
                  <a:srgbClr val="2A2742"/>
                </a:solidFill>
                <a:latin typeface="Outfit Extra Bold" pitchFamily="34" charset="0"/>
                <a:ea typeface="Outfit Extra Bold" pitchFamily="34" charset="-122"/>
                <a:cs typeface="Outfit Extra Bold" pitchFamily="34" charset="-120"/>
              </a:rPr>
              <a:t>100%</a:t>
            </a:r>
            <a:endParaRPr lang="en-US" sz="5350" dirty="0"/>
          </a:p>
        </p:txBody>
      </p:sp>
      <p:sp>
        <p:nvSpPr>
          <p:cNvPr id="13" name="Text 10"/>
          <p:cNvSpPr/>
          <p:nvPr/>
        </p:nvSpPr>
        <p:spPr>
          <a:xfrm>
            <a:off x="11513463" y="5893713"/>
            <a:ext cx="2393394" cy="322898"/>
          </a:xfrm>
          <a:prstGeom prst="rect">
            <a:avLst/>
          </a:prstGeom>
          <a:noFill/>
          <a:ln/>
        </p:spPr>
        <p:txBody>
          <a:bodyPr wrap="none" lIns="0" tIns="0" rIns="0" bIns="0" rtlCol="0" anchor="t"/>
          <a:lstStyle/>
          <a:p>
            <a:pPr marL="0" indent="0" algn="ctr">
              <a:lnSpc>
                <a:spcPts val="2500"/>
              </a:lnSpc>
              <a:buNone/>
            </a:pPr>
            <a:r>
              <a:rPr lang="en-US" sz="2000" b="1" dirty="0">
                <a:solidFill>
                  <a:srgbClr val="2A2742"/>
                </a:solidFill>
                <a:latin typeface="Outfit Extra Bold" pitchFamily="34" charset="0"/>
                <a:ea typeface="Outfit Extra Bold" pitchFamily="34" charset="-122"/>
                <a:cs typeface="Outfit Extra Bold" pitchFamily="34" charset="-120"/>
              </a:rPr>
              <a:t>Patient-Centered</a:t>
            </a:r>
            <a:endParaRPr lang="en-US" sz="2000" dirty="0"/>
          </a:p>
        </p:txBody>
      </p:sp>
      <p:sp>
        <p:nvSpPr>
          <p:cNvPr id="14" name="Text 11"/>
          <p:cNvSpPr/>
          <p:nvPr/>
        </p:nvSpPr>
        <p:spPr>
          <a:xfrm>
            <a:off x="11513463" y="6340554"/>
            <a:ext cx="2393394" cy="661273"/>
          </a:xfrm>
          <a:prstGeom prst="rect">
            <a:avLst/>
          </a:prstGeom>
          <a:noFill/>
          <a:ln/>
        </p:spPr>
        <p:txBody>
          <a:bodyPr wrap="square" lIns="0" tIns="0" rIns="0" bIns="0" rtlCol="0" anchor="t"/>
          <a:lstStyle/>
          <a:p>
            <a:pPr marL="0" indent="0" algn="ctr">
              <a:lnSpc>
                <a:spcPts val="2600"/>
              </a:lnSpc>
              <a:buNone/>
            </a:pPr>
            <a:r>
              <a:rPr lang="en-US" sz="1600" dirty="0">
                <a:solidFill>
                  <a:srgbClr val="2A2742"/>
                </a:solidFill>
                <a:latin typeface="Arimo" pitchFamily="34" charset="0"/>
                <a:ea typeface="Arimo" pitchFamily="34" charset="-122"/>
                <a:cs typeface="Arimo" pitchFamily="34" charset="-120"/>
              </a:rPr>
              <a:t>Commitment to holistic, evidence-based care</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892612"/>
            <a:ext cx="9143048" cy="708779"/>
          </a:xfrm>
          <a:prstGeom prst="rect">
            <a:avLst/>
          </a:prstGeom>
          <a:noFill/>
          <a:ln/>
        </p:spPr>
        <p:txBody>
          <a:bodyPr wrap="none" lIns="0" tIns="0" rIns="0" bIns="0" rtlCol="0" anchor="t"/>
          <a:lstStyle/>
          <a:p>
            <a:pPr marL="0" indent="0" algn="l">
              <a:lnSpc>
                <a:spcPts val="5550"/>
              </a:lnSpc>
              <a:buNone/>
            </a:pPr>
            <a:r>
              <a:rPr lang="en-US" sz="4450" b="1" dirty="0">
                <a:solidFill>
                  <a:srgbClr val="231971"/>
                </a:solidFill>
                <a:latin typeface="Outfit Extra Bold" pitchFamily="34" charset="0"/>
                <a:ea typeface="Outfit Extra Bold" pitchFamily="34" charset="-122"/>
                <a:cs typeface="Outfit Extra Bold" pitchFamily="34" charset="-120"/>
              </a:rPr>
              <a:t>Meet Ahmadreza Baki-Jafarzadeh</a:t>
            </a:r>
            <a:endParaRPr lang="en-US" sz="4450" dirty="0"/>
          </a:p>
        </p:txBody>
      </p:sp>
      <p:pic>
        <p:nvPicPr>
          <p:cNvPr id="3" name="Image 0" descr="preencoded.png"/>
          <p:cNvPicPr>
            <a:picLocks noChangeAspect="1"/>
          </p:cNvPicPr>
          <p:nvPr/>
        </p:nvPicPr>
        <p:blipFill>
          <a:blip r:embed="rId3"/>
          <a:stretch>
            <a:fillRect/>
          </a:stretch>
        </p:blipFill>
        <p:spPr>
          <a:xfrm>
            <a:off x="793790" y="2196703"/>
            <a:ext cx="4885015" cy="4885015"/>
          </a:xfrm>
          <a:prstGeom prst="rect">
            <a:avLst/>
          </a:prstGeom>
        </p:spPr>
      </p:pic>
      <p:sp>
        <p:nvSpPr>
          <p:cNvPr id="4" name="Text 1"/>
          <p:cNvSpPr/>
          <p:nvPr/>
        </p:nvSpPr>
        <p:spPr>
          <a:xfrm>
            <a:off x="6239828" y="2168366"/>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31971"/>
                </a:solidFill>
                <a:latin typeface="Outfit Extra Bold" pitchFamily="34" charset="0"/>
                <a:ea typeface="Outfit Extra Bold" pitchFamily="34" charset="-122"/>
                <a:cs typeface="Outfit Extra Bold" pitchFamily="34" charset="-120"/>
              </a:rPr>
              <a:t>RN, BScN, MIN, ONS</a:t>
            </a:r>
            <a:endParaRPr lang="en-US" sz="2200" dirty="0"/>
          </a:p>
        </p:txBody>
      </p:sp>
      <p:sp>
        <p:nvSpPr>
          <p:cNvPr id="5" name="Text 2"/>
          <p:cNvSpPr/>
          <p:nvPr/>
        </p:nvSpPr>
        <p:spPr>
          <a:xfrm>
            <a:off x="6239828" y="2749510"/>
            <a:ext cx="7604284" cy="1088708"/>
          </a:xfrm>
          <a:prstGeom prst="rect">
            <a:avLst/>
          </a:prstGeom>
          <a:noFill/>
          <a:ln/>
        </p:spPr>
        <p:txBody>
          <a:bodyPr wrap="square" lIns="0" tIns="0" rIns="0" bIns="0" rtlCol="0" anchor="t"/>
          <a:lstStyle/>
          <a:p>
            <a:pPr marL="0" indent="0" algn="l">
              <a:lnSpc>
                <a:spcPts val="2850"/>
              </a:lnSpc>
              <a:buNone/>
            </a:pPr>
            <a:r>
              <a:rPr lang="en-US" sz="1750" dirty="0">
                <a:solidFill>
                  <a:srgbClr val="2A2742"/>
                </a:solidFill>
                <a:latin typeface="Arimo" pitchFamily="34" charset="0"/>
                <a:ea typeface="Arimo" pitchFamily="34" charset="-122"/>
                <a:cs typeface="Arimo" pitchFamily="34" charset="-120"/>
              </a:rPr>
              <a:t>Oncology nurse at Princess Margaret Cancer Centre since 2007, with over 20 years of professional experience spanning critical care, staff development, clinical instruction, diabetes education, and oncology nursing.</a:t>
            </a:r>
            <a:endParaRPr lang="en-US" sz="1750" dirty="0"/>
          </a:p>
        </p:txBody>
      </p:sp>
      <p:sp>
        <p:nvSpPr>
          <p:cNvPr id="6" name="Text 3"/>
          <p:cNvSpPr/>
          <p:nvPr/>
        </p:nvSpPr>
        <p:spPr>
          <a:xfrm>
            <a:off x="6239828" y="4042291"/>
            <a:ext cx="7604284" cy="725805"/>
          </a:xfrm>
          <a:prstGeom prst="rect">
            <a:avLst/>
          </a:prstGeom>
          <a:noFill/>
          <a:ln/>
        </p:spPr>
        <p:txBody>
          <a:bodyPr wrap="square" lIns="0" tIns="0" rIns="0" bIns="0" rtlCol="0" anchor="t"/>
          <a:lstStyle/>
          <a:p>
            <a:pPr marL="0" indent="0" algn="l">
              <a:lnSpc>
                <a:spcPts val="2850"/>
              </a:lnSpc>
              <a:buNone/>
            </a:pPr>
            <a:r>
              <a:rPr lang="en-US" sz="1750" b="1" dirty="0">
                <a:solidFill>
                  <a:srgbClr val="2A2742"/>
                </a:solidFill>
                <a:latin typeface="Arimo" pitchFamily="34" charset="0"/>
                <a:ea typeface="Arimo" pitchFamily="34" charset="-122"/>
                <a:cs typeface="Arimo" pitchFamily="34" charset="-120"/>
              </a:rPr>
              <a:t>Education:</a:t>
            </a:r>
            <a:r>
              <a:rPr lang="en-US" sz="1750" dirty="0">
                <a:solidFill>
                  <a:srgbClr val="2A2742"/>
                </a:solidFill>
                <a:latin typeface="Arimo" pitchFamily="34" charset="0"/>
                <a:ea typeface="Arimo" pitchFamily="34" charset="-122"/>
                <a:cs typeface="Arimo" pitchFamily="34" charset="-120"/>
              </a:rPr>
              <a:t> Bachelor of Science in Nursing (high distinction), Master's in Nursing (MIN)</a:t>
            </a:r>
            <a:endParaRPr lang="en-US" sz="1750" dirty="0"/>
          </a:p>
        </p:txBody>
      </p:sp>
      <p:pic>
        <p:nvPicPr>
          <p:cNvPr id="7" name="Picture 6" descr="A person wearing glasses and a white suit&#10;&#10;Description automatically generated">
            <a:extLst>
              <a:ext uri="{FF2B5EF4-FFF2-40B4-BE49-F238E27FC236}">
                <a16:creationId xmlns:a16="http://schemas.microsoft.com/office/drawing/2014/main" id="{E51625E6-FC4F-6FC9-ED1F-4E64FAE3FE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5312" y="374353"/>
            <a:ext cx="1828800" cy="1822350"/>
          </a:xfrm>
          <a:prstGeom prst="rect">
            <a:avLst/>
          </a:prstGeom>
          <a:ln>
            <a:noFill/>
          </a:ln>
          <a:effectLst>
            <a:softEdge rad="112500"/>
          </a:effectLst>
        </p:spPr>
      </p:pic>
      <p:pic>
        <p:nvPicPr>
          <p:cNvPr id="8" name="Picture 7" descr="A logo with a black background&#10;&#10;Description automatically generated">
            <a:extLst>
              <a:ext uri="{FF2B5EF4-FFF2-40B4-BE49-F238E27FC236}">
                <a16:creationId xmlns:a16="http://schemas.microsoft.com/office/drawing/2014/main" id="{3D776F87-B901-B1BA-CDA8-5148AD2A5F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7754" y="6318538"/>
            <a:ext cx="2657336" cy="1228932"/>
          </a:xfrm>
          <a:prstGeom prst="rect">
            <a:avLst/>
          </a:prstGeom>
        </p:spPr>
      </p:pic>
      <p:sp>
        <p:nvSpPr>
          <p:cNvPr id="9" name="TextBox 8">
            <a:extLst>
              <a:ext uri="{FF2B5EF4-FFF2-40B4-BE49-F238E27FC236}">
                <a16:creationId xmlns:a16="http://schemas.microsoft.com/office/drawing/2014/main" id="{A49FA113-2707-5C36-EF84-A9D33248C5AD}"/>
              </a:ext>
            </a:extLst>
          </p:cNvPr>
          <p:cNvSpPr txBox="1"/>
          <p:nvPr/>
        </p:nvSpPr>
        <p:spPr>
          <a:xfrm>
            <a:off x="8028463" y="7547470"/>
            <a:ext cx="4661799" cy="307777"/>
          </a:xfrm>
          <a:prstGeom prst="rect">
            <a:avLst/>
          </a:prstGeom>
          <a:noFill/>
        </p:spPr>
        <p:txBody>
          <a:bodyPr wrap="square" rtlCol="0">
            <a:spAutoFit/>
          </a:bodyPr>
          <a:lstStyle/>
          <a:p>
            <a:r>
              <a:rPr lang="en-US" sz="1400" dirty="0">
                <a:solidFill>
                  <a:schemeClr val="accent2">
                    <a:lumMod val="75000"/>
                  </a:schemeClr>
                </a:solidFill>
                <a:latin typeface="HGMaruGothicMPRO" panose="020B0400000000000000" pitchFamily="34" charset="-128"/>
                <a:ea typeface="HGMaruGothicMPRO" panose="020B0400000000000000" pitchFamily="34" charset="-128"/>
                <a:cs typeface="Tahoma" panose="020B0604030504040204" pitchFamily="34" charset="0"/>
              </a:rPr>
              <a:t>Richmond Hill College</a:t>
            </a:r>
          </a:p>
        </p:txBody>
      </p:sp>
      <p:pic>
        <p:nvPicPr>
          <p:cNvPr id="10" name="Picture 9" descr="A logo with a black background&#10;&#10;AI-generated content may be incorrect.">
            <a:extLst>
              <a:ext uri="{FF2B5EF4-FFF2-40B4-BE49-F238E27FC236}">
                <a16:creationId xmlns:a16="http://schemas.microsoft.com/office/drawing/2014/main" id="{16D9B4C4-B44B-B0A1-5283-E21469DB5C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62582" y="6321115"/>
            <a:ext cx="1828800" cy="1534132"/>
          </a:xfrm>
          <a:prstGeom prst="rect">
            <a:avLst/>
          </a:prstGeom>
        </p:spPr>
      </p:pic>
    </p:spTree>
    <p:extLst>
      <p:ext uri="{BB962C8B-B14F-4D97-AF65-F5344CB8AC3E}">
        <p14:creationId xmlns:p14="http://schemas.microsoft.com/office/powerpoint/2010/main" val="556877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649010" y="584002"/>
            <a:ext cx="7845981" cy="1158954"/>
          </a:xfrm>
          <a:prstGeom prst="rect">
            <a:avLst/>
          </a:prstGeom>
          <a:noFill/>
          <a:ln/>
        </p:spPr>
        <p:txBody>
          <a:bodyPr wrap="square" lIns="0" tIns="0" rIns="0" bIns="0" rtlCol="0" anchor="t"/>
          <a:lstStyle/>
          <a:p>
            <a:pPr marL="0" indent="0" algn="l">
              <a:lnSpc>
                <a:spcPts val="4550"/>
              </a:lnSpc>
              <a:buNone/>
            </a:pPr>
            <a:r>
              <a:rPr lang="en-US" sz="3650" b="1" dirty="0">
                <a:solidFill>
                  <a:srgbClr val="231971"/>
                </a:solidFill>
                <a:latin typeface="Outfit Extra Bold" pitchFamily="34" charset="0"/>
                <a:ea typeface="Outfit Extra Bold" pitchFamily="34" charset="-122"/>
                <a:cs typeface="Outfit Extra Bold" pitchFamily="34" charset="-120"/>
              </a:rPr>
              <a:t>Multidimensional Care Across the Cancer Continuum</a:t>
            </a:r>
            <a:endParaRPr lang="en-US" sz="3650" dirty="0"/>
          </a:p>
        </p:txBody>
      </p:sp>
      <p:sp>
        <p:nvSpPr>
          <p:cNvPr id="4" name="Text 1"/>
          <p:cNvSpPr/>
          <p:nvPr/>
        </p:nvSpPr>
        <p:spPr>
          <a:xfrm>
            <a:off x="649010" y="2021086"/>
            <a:ext cx="185380" cy="231696"/>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Outfit Light" pitchFamily="34" charset="0"/>
                <a:ea typeface="Outfit Light" pitchFamily="34" charset="-122"/>
                <a:cs typeface="Outfit Light" pitchFamily="34" charset="-120"/>
              </a:rPr>
              <a:t>01</a:t>
            </a:r>
            <a:endParaRPr lang="en-US" sz="1450" dirty="0"/>
          </a:p>
        </p:txBody>
      </p:sp>
      <p:sp>
        <p:nvSpPr>
          <p:cNvPr id="5" name="Shape 2"/>
          <p:cNvSpPr/>
          <p:nvPr/>
        </p:nvSpPr>
        <p:spPr>
          <a:xfrm>
            <a:off x="649010" y="2313265"/>
            <a:ext cx="7845981" cy="22860"/>
          </a:xfrm>
          <a:prstGeom prst="rect">
            <a:avLst/>
          </a:prstGeom>
          <a:solidFill>
            <a:srgbClr val="5E4CE6"/>
          </a:solidFill>
          <a:ln/>
        </p:spPr>
        <p:txBody>
          <a:bodyPr/>
          <a:lstStyle/>
          <a:p>
            <a:endParaRPr lang="en-US"/>
          </a:p>
        </p:txBody>
      </p:sp>
      <p:sp>
        <p:nvSpPr>
          <p:cNvPr id="6" name="Text 3"/>
          <p:cNvSpPr/>
          <p:nvPr/>
        </p:nvSpPr>
        <p:spPr>
          <a:xfrm>
            <a:off x="649010" y="2451616"/>
            <a:ext cx="2317909" cy="289679"/>
          </a:xfrm>
          <a:prstGeom prst="rect">
            <a:avLst/>
          </a:prstGeom>
          <a:noFill/>
          <a:ln/>
        </p:spPr>
        <p:txBody>
          <a:bodyPr wrap="none" lIns="0" tIns="0" rIns="0" bIns="0" rtlCol="0" anchor="t"/>
          <a:lstStyle/>
          <a:p>
            <a:pPr marL="0" indent="0" algn="l">
              <a:lnSpc>
                <a:spcPts val="2250"/>
              </a:lnSpc>
              <a:buNone/>
            </a:pPr>
            <a:r>
              <a:rPr lang="en-US" sz="1800" b="1" dirty="0">
                <a:solidFill>
                  <a:srgbClr val="2A2742"/>
                </a:solidFill>
                <a:latin typeface="Outfit Extra Bold" pitchFamily="34" charset="0"/>
                <a:ea typeface="Outfit Extra Bold" pitchFamily="34" charset="-122"/>
                <a:cs typeface="Outfit Extra Bold" pitchFamily="34" charset="-120"/>
              </a:rPr>
              <a:t>Diagnosis</a:t>
            </a:r>
            <a:endParaRPr lang="en-US" sz="1800" dirty="0"/>
          </a:p>
        </p:txBody>
      </p:sp>
      <p:sp>
        <p:nvSpPr>
          <p:cNvPr id="7" name="Text 4"/>
          <p:cNvSpPr/>
          <p:nvPr/>
        </p:nvSpPr>
        <p:spPr>
          <a:xfrm>
            <a:off x="649010" y="2852499"/>
            <a:ext cx="7845981" cy="296585"/>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Arimo" pitchFamily="34" charset="0"/>
                <a:ea typeface="Arimo" pitchFamily="34" charset="-122"/>
                <a:cs typeface="Arimo" pitchFamily="34" charset="-120"/>
              </a:rPr>
              <a:t>Comprehensive assessment and initial care planning with patients and families</a:t>
            </a:r>
            <a:endParaRPr lang="en-US" sz="1450" dirty="0"/>
          </a:p>
        </p:txBody>
      </p:sp>
      <p:sp>
        <p:nvSpPr>
          <p:cNvPr id="8" name="Text 5"/>
          <p:cNvSpPr/>
          <p:nvPr/>
        </p:nvSpPr>
        <p:spPr>
          <a:xfrm>
            <a:off x="649010" y="3473529"/>
            <a:ext cx="185380" cy="231696"/>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Outfit Light" pitchFamily="34" charset="0"/>
                <a:ea typeface="Outfit Light" pitchFamily="34" charset="-122"/>
                <a:cs typeface="Outfit Light" pitchFamily="34" charset="-120"/>
              </a:rPr>
              <a:t>02</a:t>
            </a:r>
            <a:endParaRPr lang="en-US" sz="1450" dirty="0"/>
          </a:p>
        </p:txBody>
      </p:sp>
      <p:sp>
        <p:nvSpPr>
          <p:cNvPr id="9" name="Shape 6"/>
          <p:cNvSpPr/>
          <p:nvPr/>
        </p:nvSpPr>
        <p:spPr>
          <a:xfrm>
            <a:off x="649010" y="3765709"/>
            <a:ext cx="7845981" cy="22860"/>
          </a:xfrm>
          <a:prstGeom prst="rect">
            <a:avLst/>
          </a:prstGeom>
          <a:solidFill>
            <a:srgbClr val="5E4CE6"/>
          </a:solidFill>
          <a:ln/>
        </p:spPr>
        <p:txBody>
          <a:bodyPr/>
          <a:lstStyle/>
          <a:p>
            <a:endParaRPr lang="en-US"/>
          </a:p>
        </p:txBody>
      </p:sp>
      <p:sp>
        <p:nvSpPr>
          <p:cNvPr id="10" name="Text 7"/>
          <p:cNvSpPr/>
          <p:nvPr/>
        </p:nvSpPr>
        <p:spPr>
          <a:xfrm>
            <a:off x="649010" y="3904059"/>
            <a:ext cx="2317909" cy="289679"/>
          </a:xfrm>
          <a:prstGeom prst="rect">
            <a:avLst/>
          </a:prstGeom>
          <a:noFill/>
          <a:ln/>
        </p:spPr>
        <p:txBody>
          <a:bodyPr wrap="none" lIns="0" tIns="0" rIns="0" bIns="0" rtlCol="0" anchor="t"/>
          <a:lstStyle/>
          <a:p>
            <a:pPr marL="0" indent="0" algn="l">
              <a:lnSpc>
                <a:spcPts val="2250"/>
              </a:lnSpc>
              <a:buNone/>
            </a:pPr>
            <a:r>
              <a:rPr lang="en-US" sz="1800" b="1" dirty="0">
                <a:solidFill>
                  <a:srgbClr val="2A2742"/>
                </a:solidFill>
                <a:latin typeface="Outfit Extra Bold" pitchFamily="34" charset="0"/>
                <a:ea typeface="Outfit Extra Bold" pitchFamily="34" charset="-122"/>
                <a:cs typeface="Outfit Extra Bold" pitchFamily="34" charset="-120"/>
              </a:rPr>
              <a:t>Active Treatment</a:t>
            </a:r>
            <a:endParaRPr lang="en-US" sz="1800" dirty="0"/>
          </a:p>
        </p:txBody>
      </p:sp>
      <p:sp>
        <p:nvSpPr>
          <p:cNvPr id="11" name="Text 8"/>
          <p:cNvSpPr/>
          <p:nvPr/>
        </p:nvSpPr>
        <p:spPr>
          <a:xfrm>
            <a:off x="649010" y="4304943"/>
            <a:ext cx="7845981" cy="296585"/>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Arimo" pitchFamily="34" charset="0"/>
                <a:ea typeface="Arimo" pitchFamily="34" charset="-122"/>
                <a:cs typeface="Arimo" pitchFamily="34" charset="-120"/>
              </a:rPr>
              <a:t>Administration of systemic therapies and vigilant monitoring for toxicities</a:t>
            </a:r>
            <a:endParaRPr lang="en-US" sz="1450" dirty="0"/>
          </a:p>
        </p:txBody>
      </p:sp>
      <p:sp>
        <p:nvSpPr>
          <p:cNvPr id="12" name="Text 9"/>
          <p:cNvSpPr/>
          <p:nvPr/>
        </p:nvSpPr>
        <p:spPr>
          <a:xfrm>
            <a:off x="649010" y="4925973"/>
            <a:ext cx="185380" cy="231696"/>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Outfit Light" pitchFamily="34" charset="0"/>
                <a:ea typeface="Outfit Light" pitchFamily="34" charset="-122"/>
                <a:cs typeface="Outfit Light" pitchFamily="34" charset="-120"/>
              </a:rPr>
              <a:t>03</a:t>
            </a:r>
            <a:endParaRPr lang="en-US" sz="1450" dirty="0"/>
          </a:p>
        </p:txBody>
      </p:sp>
      <p:sp>
        <p:nvSpPr>
          <p:cNvPr id="13" name="Shape 10"/>
          <p:cNvSpPr/>
          <p:nvPr/>
        </p:nvSpPr>
        <p:spPr>
          <a:xfrm>
            <a:off x="649010" y="5218152"/>
            <a:ext cx="7845981" cy="22860"/>
          </a:xfrm>
          <a:prstGeom prst="rect">
            <a:avLst/>
          </a:prstGeom>
          <a:solidFill>
            <a:srgbClr val="5E4CE6"/>
          </a:solidFill>
          <a:ln/>
        </p:spPr>
        <p:txBody>
          <a:bodyPr/>
          <a:lstStyle/>
          <a:p>
            <a:endParaRPr lang="en-US"/>
          </a:p>
        </p:txBody>
      </p:sp>
      <p:sp>
        <p:nvSpPr>
          <p:cNvPr id="14" name="Text 11"/>
          <p:cNvSpPr/>
          <p:nvPr/>
        </p:nvSpPr>
        <p:spPr>
          <a:xfrm>
            <a:off x="649010" y="5356503"/>
            <a:ext cx="2317909" cy="289679"/>
          </a:xfrm>
          <a:prstGeom prst="rect">
            <a:avLst/>
          </a:prstGeom>
          <a:noFill/>
          <a:ln/>
        </p:spPr>
        <p:txBody>
          <a:bodyPr wrap="none" lIns="0" tIns="0" rIns="0" bIns="0" rtlCol="0" anchor="t"/>
          <a:lstStyle/>
          <a:p>
            <a:pPr marL="0" indent="0" algn="l">
              <a:lnSpc>
                <a:spcPts val="2250"/>
              </a:lnSpc>
              <a:buNone/>
            </a:pPr>
            <a:r>
              <a:rPr lang="en-US" sz="1800" b="1" dirty="0">
                <a:solidFill>
                  <a:srgbClr val="2A2742"/>
                </a:solidFill>
                <a:latin typeface="Outfit Extra Bold" pitchFamily="34" charset="0"/>
                <a:ea typeface="Outfit Extra Bold" pitchFamily="34" charset="-122"/>
                <a:cs typeface="Outfit Extra Bold" pitchFamily="34" charset="-120"/>
              </a:rPr>
              <a:t>Survivorship</a:t>
            </a:r>
            <a:endParaRPr lang="en-US" sz="1800" dirty="0"/>
          </a:p>
        </p:txBody>
      </p:sp>
      <p:sp>
        <p:nvSpPr>
          <p:cNvPr id="15" name="Text 12"/>
          <p:cNvSpPr/>
          <p:nvPr/>
        </p:nvSpPr>
        <p:spPr>
          <a:xfrm>
            <a:off x="649010" y="5757386"/>
            <a:ext cx="7845981" cy="296585"/>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Arimo" pitchFamily="34" charset="0"/>
                <a:ea typeface="Arimo" pitchFamily="34" charset="-122"/>
                <a:cs typeface="Arimo" pitchFamily="34" charset="-120"/>
              </a:rPr>
              <a:t>Ongoing support and education for long-term wellness and recovery</a:t>
            </a:r>
            <a:endParaRPr lang="en-US" sz="1450" dirty="0"/>
          </a:p>
        </p:txBody>
      </p:sp>
      <p:sp>
        <p:nvSpPr>
          <p:cNvPr id="16" name="Text 13"/>
          <p:cNvSpPr/>
          <p:nvPr/>
        </p:nvSpPr>
        <p:spPr>
          <a:xfrm>
            <a:off x="649010" y="6378416"/>
            <a:ext cx="185380" cy="231696"/>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Outfit Light" pitchFamily="34" charset="0"/>
                <a:ea typeface="Outfit Light" pitchFamily="34" charset="-122"/>
                <a:cs typeface="Outfit Light" pitchFamily="34" charset="-120"/>
              </a:rPr>
              <a:t>04</a:t>
            </a:r>
            <a:endParaRPr lang="en-US" sz="1450" dirty="0"/>
          </a:p>
        </p:txBody>
      </p:sp>
      <p:sp>
        <p:nvSpPr>
          <p:cNvPr id="17" name="Shape 14"/>
          <p:cNvSpPr/>
          <p:nvPr/>
        </p:nvSpPr>
        <p:spPr>
          <a:xfrm>
            <a:off x="649010" y="6670596"/>
            <a:ext cx="7845981" cy="22860"/>
          </a:xfrm>
          <a:prstGeom prst="rect">
            <a:avLst/>
          </a:prstGeom>
          <a:solidFill>
            <a:srgbClr val="5E4CE6"/>
          </a:solidFill>
          <a:ln/>
        </p:spPr>
        <p:txBody>
          <a:bodyPr/>
          <a:lstStyle/>
          <a:p>
            <a:endParaRPr lang="en-US"/>
          </a:p>
        </p:txBody>
      </p:sp>
      <p:sp>
        <p:nvSpPr>
          <p:cNvPr id="18" name="Text 15"/>
          <p:cNvSpPr/>
          <p:nvPr/>
        </p:nvSpPr>
        <p:spPr>
          <a:xfrm>
            <a:off x="649010" y="6808946"/>
            <a:ext cx="2560320" cy="289679"/>
          </a:xfrm>
          <a:prstGeom prst="rect">
            <a:avLst/>
          </a:prstGeom>
          <a:noFill/>
          <a:ln/>
        </p:spPr>
        <p:txBody>
          <a:bodyPr wrap="none" lIns="0" tIns="0" rIns="0" bIns="0" rtlCol="0" anchor="t"/>
          <a:lstStyle/>
          <a:p>
            <a:pPr marL="0" indent="0" algn="l">
              <a:lnSpc>
                <a:spcPts val="2250"/>
              </a:lnSpc>
              <a:buNone/>
            </a:pPr>
            <a:r>
              <a:rPr lang="en-US" sz="1800" b="1" dirty="0">
                <a:solidFill>
                  <a:srgbClr val="2A2742"/>
                </a:solidFill>
                <a:latin typeface="Outfit Extra Bold" pitchFamily="34" charset="0"/>
                <a:ea typeface="Outfit Extra Bold" pitchFamily="34" charset="-122"/>
                <a:cs typeface="Outfit Extra Bold" pitchFamily="34" charset="-120"/>
              </a:rPr>
              <a:t>Palliative &amp; End-of-Life</a:t>
            </a:r>
            <a:endParaRPr lang="en-US" sz="1800" dirty="0"/>
          </a:p>
        </p:txBody>
      </p:sp>
      <p:sp>
        <p:nvSpPr>
          <p:cNvPr id="19" name="Text 16"/>
          <p:cNvSpPr/>
          <p:nvPr/>
        </p:nvSpPr>
        <p:spPr>
          <a:xfrm>
            <a:off x="649010" y="7209830"/>
            <a:ext cx="7845981" cy="296585"/>
          </a:xfrm>
          <a:prstGeom prst="rect">
            <a:avLst/>
          </a:prstGeom>
          <a:noFill/>
          <a:ln/>
        </p:spPr>
        <p:txBody>
          <a:bodyPr wrap="none" lIns="0" tIns="0" rIns="0" bIns="0" rtlCol="0" anchor="t"/>
          <a:lstStyle/>
          <a:p>
            <a:pPr marL="0" indent="0" algn="l">
              <a:lnSpc>
                <a:spcPts val="2300"/>
              </a:lnSpc>
              <a:buNone/>
            </a:pPr>
            <a:r>
              <a:rPr lang="en-US" sz="1450" dirty="0">
                <a:solidFill>
                  <a:srgbClr val="2A2742"/>
                </a:solidFill>
                <a:latin typeface="Arimo" pitchFamily="34" charset="0"/>
                <a:ea typeface="Arimo" pitchFamily="34" charset="-122"/>
                <a:cs typeface="Arimo" pitchFamily="34" charset="-120"/>
              </a:rPr>
              <a:t>Compassionate care addressing physical, psychosocial, and spiritual needs</a:t>
            </a:r>
            <a:endParaRPr lang="en-US" sz="14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858798"/>
            <a:ext cx="7556421" cy="1417558"/>
          </a:xfrm>
          <a:prstGeom prst="rect">
            <a:avLst/>
          </a:prstGeom>
          <a:noFill/>
          <a:ln/>
        </p:spPr>
        <p:txBody>
          <a:bodyPr wrap="square" lIns="0" tIns="0" rIns="0" bIns="0" rtlCol="0" anchor="t"/>
          <a:lstStyle/>
          <a:p>
            <a:pPr marL="0" indent="0" algn="l">
              <a:lnSpc>
                <a:spcPts val="5550"/>
              </a:lnSpc>
              <a:buNone/>
            </a:pPr>
            <a:r>
              <a:rPr lang="en-US" sz="4450" b="1" dirty="0">
                <a:solidFill>
                  <a:srgbClr val="231971"/>
                </a:solidFill>
                <a:latin typeface="Outfit Extra Bold" pitchFamily="34" charset="0"/>
                <a:ea typeface="Outfit Extra Bold" pitchFamily="34" charset="-122"/>
                <a:cs typeface="Outfit Extra Bold" pitchFamily="34" charset="-120"/>
              </a:rPr>
              <a:t>Core Clinical Responsibilities</a:t>
            </a:r>
            <a:endParaRPr lang="en-US" sz="4450" dirty="0"/>
          </a:p>
        </p:txBody>
      </p:sp>
      <p:sp>
        <p:nvSpPr>
          <p:cNvPr id="4" name="Text 1"/>
          <p:cNvSpPr/>
          <p:nvPr/>
        </p:nvSpPr>
        <p:spPr>
          <a:xfrm>
            <a:off x="793790" y="2843332"/>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31971"/>
                </a:solidFill>
                <a:latin typeface="Outfit Extra Bold" pitchFamily="34" charset="0"/>
                <a:ea typeface="Outfit Extra Bold" pitchFamily="34" charset="-122"/>
                <a:cs typeface="Outfit Extra Bold" pitchFamily="34" charset="-120"/>
              </a:rPr>
              <a:t>Direct Patient Care</a:t>
            </a:r>
            <a:endParaRPr lang="en-US" sz="2200" dirty="0"/>
          </a:p>
        </p:txBody>
      </p:sp>
      <p:sp>
        <p:nvSpPr>
          <p:cNvPr id="5" name="Text 2"/>
          <p:cNvSpPr/>
          <p:nvPr/>
        </p:nvSpPr>
        <p:spPr>
          <a:xfrm>
            <a:off x="793790" y="3424476"/>
            <a:ext cx="350150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Symptom management and assessment</a:t>
            </a:r>
            <a:endParaRPr lang="en-US" sz="1750" dirty="0"/>
          </a:p>
        </p:txBody>
      </p:sp>
      <p:sp>
        <p:nvSpPr>
          <p:cNvPr id="6" name="Text 3"/>
          <p:cNvSpPr/>
          <p:nvPr/>
        </p:nvSpPr>
        <p:spPr>
          <a:xfrm>
            <a:off x="793790" y="4229576"/>
            <a:ext cx="3501509" cy="1451610"/>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Administration of chemotherapy, immunotherapy, and targeted agents</a:t>
            </a:r>
            <a:endParaRPr lang="en-US" sz="1750" dirty="0"/>
          </a:p>
        </p:txBody>
      </p:sp>
      <p:sp>
        <p:nvSpPr>
          <p:cNvPr id="7" name="Text 4"/>
          <p:cNvSpPr/>
          <p:nvPr/>
        </p:nvSpPr>
        <p:spPr>
          <a:xfrm>
            <a:off x="793790" y="5760482"/>
            <a:ext cx="350150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Coordination of complex care pathways</a:t>
            </a:r>
            <a:endParaRPr lang="en-US" sz="1750" dirty="0"/>
          </a:p>
        </p:txBody>
      </p:sp>
      <p:sp>
        <p:nvSpPr>
          <p:cNvPr id="8" name="Text 5"/>
          <p:cNvSpPr/>
          <p:nvPr/>
        </p:nvSpPr>
        <p:spPr>
          <a:xfrm>
            <a:off x="793790" y="6565583"/>
            <a:ext cx="350150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Monitoring treatment-related toxicities</a:t>
            </a:r>
            <a:endParaRPr lang="en-US" sz="1750" dirty="0"/>
          </a:p>
        </p:txBody>
      </p:sp>
      <p:sp>
        <p:nvSpPr>
          <p:cNvPr id="9" name="Text 6"/>
          <p:cNvSpPr/>
          <p:nvPr/>
        </p:nvSpPr>
        <p:spPr>
          <a:xfrm>
            <a:off x="4856321" y="2843332"/>
            <a:ext cx="3292554" cy="354330"/>
          </a:xfrm>
          <a:prstGeom prst="rect">
            <a:avLst/>
          </a:prstGeom>
          <a:noFill/>
          <a:ln/>
        </p:spPr>
        <p:txBody>
          <a:bodyPr wrap="none" lIns="0" tIns="0" rIns="0" bIns="0" rtlCol="0" anchor="t"/>
          <a:lstStyle/>
          <a:p>
            <a:pPr marL="0" indent="0" algn="l">
              <a:lnSpc>
                <a:spcPts val="2750"/>
              </a:lnSpc>
              <a:buNone/>
            </a:pPr>
            <a:r>
              <a:rPr lang="en-US" sz="2200" b="1" dirty="0">
                <a:solidFill>
                  <a:srgbClr val="231971"/>
                </a:solidFill>
                <a:latin typeface="Outfit Extra Bold" pitchFamily="34" charset="0"/>
                <a:ea typeface="Outfit Extra Bold" pitchFamily="34" charset="-122"/>
                <a:cs typeface="Outfit Extra Bold" pitchFamily="34" charset="-120"/>
              </a:rPr>
              <a:t>Patient &amp; Family Support</a:t>
            </a:r>
            <a:endParaRPr lang="en-US" sz="2200" dirty="0"/>
          </a:p>
        </p:txBody>
      </p:sp>
      <p:sp>
        <p:nvSpPr>
          <p:cNvPr id="10" name="Text 7"/>
          <p:cNvSpPr/>
          <p:nvPr/>
        </p:nvSpPr>
        <p:spPr>
          <a:xfrm>
            <a:off x="4856321" y="3424476"/>
            <a:ext cx="3501509" cy="1088708"/>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Education on disease processes and treatment options</a:t>
            </a:r>
            <a:endParaRPr lang="en-US" sz="1750" dirty="0"/>
          </a:p>
        </p:txBody>
      </p:sp>
      <p:sp>
        <p:nvSpPr>
          <p:cNvPr id="11" name="Text 8"/>
          <p:cNvSpPr/>
          <p:nvPr/>
        </p:nvSpPr>
        <p:spPr>
          <a:xfrm>
            <a:off x="4856321" y="4592479"/>
            <a:ext cx="350150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Side-effects and self-management strategies</a:t>
            </a:r>
            <a:endParaRPr lang="en-US" sz="1750" dirty="0"/>
          </a:p>
        </p:txBody>
      </p:sp>
      <p:sp>
        <p:nvSpPr>
          <p:cNvPr id="12" name="Text 9"/>
          <p:cNvSpPr/>
          <p:nvPr/>
        </p:nvSpPr>
        <p:spPr>
          <a:xfrm>
            <a:off x="4856321" y="5397579"/>
            <a:ext cx="350150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Supporting shared decision-making</a:t>
            </a:r>
            <a:endParaRPr lang="en-US" sz="1750" dirty="0"/>
          </a:p>
        </p:txBody>
      </p:sp>
      <p:sp>
        <p:nvSpPr>
          <p:cNvPr id="13" name="Text 10"/>
          <p:cNvSpPr/>
          <p:nvPr/>
        </p:nvSpPr>
        <p:spPr>
          <a:xfrm>
            <a:off x="4856321" y="6202680"/>
            <a:ext cx="3501509" cy="725805"/>
          </a:xfrm>
          <a:prstGeom prst="rect">
            <a:avLst/>
          </a:prstGeom>
          <a:noFill/>
          <a:ln/>
        </p:spPr>
        <p:txBody>
          <a:bodyPr wrap="square" lIns="0" tIns="0" rIns="0" bIns="0" rtlCol="0" anchor="t"/>
          <a:lstStyle/>
          <a:p>
            <a:pPr marL="342900" indent="-342900" algn="l">
              <a:lnSpc>
                <a:spcPts val="2850"/>
              </a:lnSpc>
              <a:buSzPct val="100000"/>
              <a:buChar char="•"/>
            </a:pPr>
            <a:r>
              <a:rPr lang="en-US" sz="1750" dirty="0">
                <a:solidFill>
                  <a:srgbClr val="2A2742"/>
                </a:solidFill>
                <a:latin typeface="Arimo" pitchFamily="34" charset="0"/>
                <a:ea typeface="Arimo" pitchFamily="34" charset="-122"/>
                <a:cs typeface="Arimo" pitchFamily="34" charset="-120"/>
              </a:rPr>
              <a:t>Advocacy for holistic patient needs</a:t>
            </a:r>
            <a:endParaRPr lang="en-US" sz="17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93790" y="760571"/>
            <a:ext cx="8381643" cy="708779"/>
          </a:xfrm>
          <a:prstGeom prst="rect">
            <a:avLst/>
          </a:prstGeom>
          <a:noFill/>
          <a:ln/>
        </p:spPr>
        <p:txBody>
          <a:bodyPr wrap="none" lIns="0" tIns="0" rIns="0" bIns="0" rtlCol="0" anchor="t"/>
          <a:lstStyle/>
          <a:p>
            <a:pPr marL="0" indent="0" algn="l">
              <a:lnSpc>
                <a:spcPts val="5550"/>
              </a:lnSpc>
              <a:buNone/>
            </a:pPr>
            <a:r>
              <a:rPr lang="en-US" sz="4450" b="1" dirty="0">
                <a:solidFill>
                  <a:srgbClr val="231971"/>
                </a:solidFill>
                <a:latin typeface="Outfit Extra Bold" pitchFamily="34" charset="0"/>
                <a:ea typeface="Outfit Extra Bold" pitchFamily="34" charset="-122"/>
                <a:cs typeface="Outfit Extra Bold" pitchFamily="34" charset="-120"/>
              </a:rPr>
              <a:t>Interprofessional Collaboration</a:t>
            </a:r>
            <a:endParaRPr lang="en-US" sz="4450" dirty="0"/>
          </a:p>
        </p:txBody>
      </p:sp>
      <p:sp>
        <p:nvSpPr>
          <p:cNvPr id="3" name="Text 1"/>
          <p:cNvSpPr/>
          <p:nvPr/>
        </p:nvSpPr>
        <p:spPr>
          <a:xfrm>
            <a:off x="2197418" y="2643188"/>
            <a:ext cx="2835235" cy="354330"/>
          </a:xfrm>
          <a:prstGeom prst="rect">
            <a:avLst/>
          </a:prstGeom>
          <a:noFill/>
          <a:ln/>
        </p:spPr>
        <p:txBody>
          <a:bodyPr wrap="none" lIns="0" tIns="0" rIns="0" bIns="0" rtlCol="0" anchor="t"/>
          <a:lstStyle/>
          <a:p>
            <a:pPr marL="0" indent="0" algn="r">
              <a:lnSpc>
                <a:spcPts val="2750"/>
              </a:lnSpc>
              <a:buNone/>
            </a:pPr>
            <a:r>
              <a:rPr lang="en-US" sz="2200" b="1" dirty="0">
                <a:solidFill>
                  <a:srgbClr val="2A2742"/>
                </a:solidFill>
                <a:latin typeface="Outfit Extra Bold" pitchFamily="34" charset="0"/>
                <a:ea typeface="Outfit Extra Bold" pitchFamily="34" charset="-122"/>
                <a:cs typeface="Outfit Extra Bold" pitchFamily="34" charset="-120"/>
              </a:rPr>
              <a:t>Physicians</a:t>
            </a:r>
            <a:endParaRPr lang="en-US" sz="2200" dirty="0"/>
          </a:p>
        </p:txBody>
      </p:sp>
      <p:sp>
        <p:nvSpPr>
          <p:cNvPr id="4" name="Text 2"/>
          <p:cNvSpPr/>
          <p:nvPr/>
        </p:nvSpPr>
        <p:spPr>
          <a:xfrm>
            <a:off x="793790" y="3133606"/>
            <a:ext cx="4238863" cy="362903"/>
          </a:xfrm>
          <a:prstGeom prst="rect">
            <a:avLst/>
          </a:prstGeom>
          <a:noFill/>
          <a:ln/>
        </p:spPr>
        <p:txBody>
          <a:bodyPr wrap="none" lIns="0" tIns="0" rIns="0" bIns="0" rtlCol="0" anchor="t"/>
          <a:lstStyle/>
          <a:p>
            <a:pPr marL="0" indent="0" algn="r">
              <a:lnSpc>
                <a:spcPts val="2850"/>
              </a:lnSpc>
              <a:buNone/>
            </a:pPr>
            <a:r>
              <a:rPr lang="en-US" sz="1750" dirty="0">
                <a:solidFill>
                  <a:srgbClr val="2A2742"/>
                </a:solidFill>
                <a:latin typeface="Arimo" pitchFamily="34" charset="0"/>
                <a:ea typeface="Arimo" pitchFamily="34" charset="-122"/>
                <a:cs typeface="Arimo" pitchFamily="34" charset="-120"/>
              </a:rPr>
              <a:t>Clinical rounds and treatment planning</a:t>
            </a:r>
            <a:endParaRPr lang="en-US" sz="1750" dirty="0"/>
          </a:p>
        </p:txBody>
      </p:sp>
      <p:pic>
        <p:nvPicPr>
          <p:cNvPr id="5" name="Image 0" descr="preencoded.png"/>
          <p:cNvPicPr>
            <a:picLocks noChangeAspect="1"/>
          </p:cNvPicPr>
          <p:nvPr/>
        </p:nvPicPr>
        <p:blipFill>
          <a:blip r:embed="rId3"/>
          <a:stretch>
            <a:fillRect/>
          </a:stretch>
        </p:blipFill>
        <p:spPr>
          <a:xfrm>
            <a:off x="5032653" y="1922978"/>
            <a:ext cx="4564975" cy="4564975"/>
          </a:xfrm>
          <a:prstGeom prst="rect">
            <a:avLst/>
          </a:prstGeom>
        </p:spPr>
      </p:pic>
      <p:pic>
        <p:nvPicPr>
          <p:cNvPr id="6"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24362" y="3214688"/>
            <a:ext cx="318968" cy="318968"/>
          </a:xfrm>
          <a:prstGeom prst="rect">
            <a:avLst/>
          </a:prstGeom>
        </p:spPr>
      </p:pic>
      <p:sp>
        <p:nvSpPr>
          <p:cNvPr id="7" name="Text 3"/>
          <p:cNvSpPr/>
          <p:nvPr/>
        </p:nvSpPr>
        <p:spPr>
          <a:xfrm>
            <a:off x="9597628" y="2461736"/>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A2742"/>
                </a:solidFill>
                <a:latin typeface="Outfit Extra Bold" pitchFamily="34" charset="0"/>
                <a:ea typeface="Outfit Extra Bold" pitchFamily="34" charset="-122"/>
                <a:cs typeface="Outfit Extra Bold" pitchFamily="34" charset="-120"/>
              </a:rPr>
              <a:t>Pharmacists</a:t>
            </a:r>
            <a:endParaRPr lang="en-US" sz="2200" dirty="0"/>
          </a:p>
        </p:txBody>
      </p:sp>
      <p:sp>
        <p:nvSpPr>
          <p:cNvPr id="8" name="Text 4"/>
          <p:cNvSpPr/>
          <p:nvPr/>
        </p:nvSpPr>
        <p:spPr>
          <a:xfrm>
            <a:off x="9597628" y="2952155"/>
            <a:ext cx="4238982" cy="725805"/>
          </a:xfrm>
          <a:prstGeom prst="rect">
            <a:avLst/>
          </a:prstGeom>
          <a:noFill/>
          <a:ln/>
        </p:spPr>
        <p:txBody>
          <a:bodyPr wrap="square" lIns="0" tIns="0" rIns="0" bIns="0" rtlCol="0" anchor="t"/>
          <a:lstStyle/>
          <a:p>
            <a:pPr marL="0" indent="0" algn="l">
              <a:lnSpc>
                <a:spcPts val="2850"/>
              </a:lnSpc>
              <a:buNone/>
            </a:pPr>
            <a:r>
              <a:rPr lang="en-US" sz="1750" dirty="0">
                <a:solidFill>
                  <a:srgbClr val="2A2742"/>
                </a:solidFill>
                <a:latin typeface="Arimo" pitchFamily="34" charset="0"/>
                <a:ea typeface="Arimo" pitchFamily="34" charset="-122"/>
                <a:cs typeface="Arimo" pitchFamily="34" charset="-120"/>
              </a:rPr>
              <a:t>Medication safety and therapy optimization</a:t>
            </a:r>
            <a:endParaRPr lang="en-US" sz="1750" dirty="0"/>
          </a:p>
        </p:txBody>
      </p:sp>
      <p:pic>
        <p:nvPicPr>
          <p:cNvPr id="9" name="Image 2" descr="preencoded.png"/>
          <p:cNvPicPr>
            <a:picLocks noChangeAspect="1"/>
          </p:cNvPicPr>
          <p:nvPr/>
        </p:nvPicPr>
        <p:blipFill>
          <a:blip r:embed="rId6"/>
          <a:stretch>
            <a:fillRect/>
          </a:stretch>
        </p:blipFill>
        <p:spPr>
          <a:xfrm>
            <a:off x="5032653" y="1922978"/>
            <a:ext cx="4564975" cy="4564975"/>
          </a:xfrm>
          <a:prstGeom prst="rect">
            <a:avLst/>
          </a:prstGeom>
        </p:spPr>
      </p:pic>
      <p:pic>
        <p:nvPicPr>
          <p:cNvPr id="10"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86713" y="3214688"/>
            <a:ext cx="318968" cy="318968"/>
          </a:xfrm>
          <a:prstGeom prst="rect">
            <a:avLst/>
          </a:prstGeom>
        </p:spPr>
      </p:pic>
      <p:sp>
        <p:nvSpPr>
          <p:cNvPr id="11" name="Text 5"/>
          <p:cNvSpPr/>
          <p:nvPr/>
        </p:nvSpPr>
        <p:spPr>
          <a:xfrm>
            <a:off x="9597628" y="5095756"/>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2A2742"/>
                </a:solidFill>
                <a:latin typeface="Outfit Extra Bold" pitchFamily="34" charset="0"/>
                <a:ea typeface="Outfit Extra Bold" pitchFamily="34" charset="-122"/>
                <a:cs typeface="Outfit Extra Bold" pitchFamily="34" charset="-120"/>
              </a:rPr>
              <a:t>Social Workers</a:t>
            </a:r>
            <a:endParaRPr lang="en-US" sz="2200" dirty="0"/>
          </a:p>
        </p:txBody>
      </p:sp>
      <p:sp>
        <p:nvSpPr>
          <p:cNvPr id="12" name="Text 6"/>
          <p:cNvSpPr/>
          <p:nvPr/>
        </p:nvSpPr>
        <p:spPr>
          <a:xfrm>
            <a:off x="9597628" y="5586174"/>
            <a:ext cx="4238982" cy="362903"/>
          </a:xfrm>
          <a:prstGeom prst="rect">
            <a:avLst/>
          </a:prstGeom>
          <a:noFill/>
          <a:ln/>
        </p:spPr>
        <p:txBody>
          <a:bodyPr wrap="none" lIns="0" tIns="0" rIns="0" bIns="0" rtlCol="0" anchor="t"/>
          <a:lstStyle/>
          <a:p>
            <a:pPr marL="0" indent="0" algn="l">
              <a:lnSpc>
                <a:spcPts val="2850"/>
              </a:lnSpc>
              <a:buNone/>
            </a:pPr>
            <a:r>
              <a:rPr lang="en-US" sz="1750" dirty="0">
                <a:solidFill>
                  <a:srgbClr val="2A2742"/>
                </a:solidFill>
                <a:latin typeface="Arimo" pitchFamily="34" charset="0"/>
                <a:ea typeface="Arimo" pitchFamily="34" charset="-122"/>
                <a:cs typeface="Arimo" pitchFamily="34" charset="-120"/>
              </a:rPr>
              <a:t>Psychosocial support and resources</a:t>
            </a:r>
            <a:endParaRPr lang="en-US" sz="1750" dirty="0"/>
          </a:p>
        </p:txBody>
      </p:sp>
      <p:pic>
        <p:nvPicPr>
          <p:cNvPr id="13" name="Image 4" descr="preencoded.png"/>
          <p:cNvPicPr>
            <a:picLocks noChangeAspect="1"/>
          </p:cNvPicPr>
          <p:nvPr/>
        </p:nvPicPr>
        <p:blipFill>
          <a:blip r:embed="rId9"/>
          <a:stretch>
            <a:fillRect/>
          </a:stretch>
        </p:blipFill>
        <p:spPr>
          <a:xfrm>
            <a:off x="5032653" y="1922978"/>
            <a:ext cx="4564975" cy="4564975"/>
          </a:xfrm>
          <a:prstGeom prst="rect">
            <a:avLst/>
          </a:prstGeom>
        </p:spPr>
      </p:pic>
      <p:pic>
        <p:nvPicPr>
          <p:cNvPr id="14" name="Image 5" descr="preencoded.png"/>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986713" y="4877038"/>
            <a:ext cx="318968" cy="318968"/>
          </a:xfrm>
          <a:prstGeom prst="rect">
            <a:avLst/>
          </a:prstGeom>
        </p:spPr>
      </p:pic>
      <p:sp>
        <p:nvSpPr>
          <p:cNvPr id="15" name="Text 7"/>
          <p:cNvSpPr/>
          <p:nvPr/>
        </p:nvSpPr>
        <p:spPr>
          <a:xfrm>
            <a:off x="2197418" y="5095756"/>
            <a:ext cx="2835235" cy="354330"/>
          </a:xfrm>
          <a:prstGeom prst="rect">
            <a:avLst/>
          </a:prstGeom>
          <a:noFill/>
          <a:ln/>
        </p:spPr>
        <p:txBody>
          <a:bodyPr wrap="none" lIns="0" tIns="0" rIns="0" bIns="0" rtlCol="0" anchor="t"/>
          <a:lstStyle/>
          <a:p>
            <a:pPr marL="0" indent="0" algn="r">
              <a:lnSpc>
                <a:spcPts val="2750"/>
              </a:lnSpc>
              <a:buNone/>
            </a:pPr>
            <a:r>
              <a:rPr lang="en-US" sz="2200" b="1" dirty="0">
                <a:solidFill>
                  <a:srgbClr val="2A2742"/>
                </a:solidFill>
                <a:latin typeface="Outfit Extra Bold" pitchFamily="34" charset="0"/>
                <a:ea typeface="Outfit Extra Bold" pitchFamily="34" charset="-122"/>
                <a:cs typeface="Outfit Extra Bold" pitchFamily="34" charset="-120"/>
              </a:rPr>
              <a:t>Allied Health</a:t>
            </a:r>
            <a:endParaRPr lang="en-US" sz="2200" dirty="0"/>
          </a:p>
        </p:txBody>
      </p:sp>
      <p:sp>
        <p:nvSpPr>
          <p:cNvPr id="16" name="Text 8"/>
          <p:cNvSpPr/>
          <p:nvPr/>
        </p:nvSpPr>
        <p:spPr>
          <a:xfrm>
            <a:off x="793790" y="5586174"/>
            <a:ext cx="4238863" cy="362903"/>
          </a:xfrm>
          <a:prstGeom prst="rect">
            <a:avLst/>
          </a:prstGeom>
          <a:noFill/>
          <a:ln/>
        </p:spPr>
        <p:txBody>
          <a:bodyPr wrap="none" lIns="0" tIns="0" rIns="0" bIns="0" rtlCol="0" anchor="t"/>
          <a:lstStyle/>
          <a:p>
            <a:pPr marL="0" indent="0" algn="r">
              <a:lnSpc>
                <a:spcPts val="2850"/>
              </a:lnSpc>
              <a:buNone/>
            </a:pPr>
            <a:r>
              <a:rPr lang="en-US" sz="1750" dirty="0">
                <a:solidFill>
                  <a:srgbClr val="2A2742"/>
                </a:solidFill>
                <a:latin typeface="Arimo" pitchFamily="34" charset="0"/>
                <a:ea typeface="Arimo" pitchFamily="34" charset="-122"/>
                <a:cs typeface="Arimo" pitchFamily="34" charset="-120"/>
              </a:rPr>
              <a:t>Comprehensive patient-centered care</a:t>
            </a:r>
            <a:endParaRPr lang="en-US" sz="1750" dirty="0"/>
          </a:p>
        </p:txBody>
      </p:sp>
      <p:pic>
        <p:nvPicPr>
          <p:cNvPr id="17" name="Image 6" descr="preencoded.png"/>
          <p:cNvPicPr>
            <a:picLocks noChangeAspect="1"/>
          </p:cNvPicPr>
          <p:nvPr/>
        </p:nvPicPr>
        <p:blipFill>
          <a:blip r:embed="rId12"/>
          <a:stretch>
            <a:fillRect/>
          </a:stretch>
        </p:blipFill>
        <p:spPr>
          <a:xfrm>
            <a:off x="5032653" y="1922978"/>
            <a:ext cx="4564975" cy="4564975"/>
          </a:xfrm>
          <a:prstGeom prst="rect">
            <a:avLst/>
          </a:prstGeom>
        </p:spPr>
      </p:pic>
      <p:pic>
        <p:nvPicPr>
          <p:cNvPr id="18" name="Image 7" descr="preencoded.png"/>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324362" y="4877038"/>
            <a:ext cx="318968" cy="318968"/>
          </a:xfrm>
          <a:prstGeom prst="rect">
            <a:avLst/>
          </a:prstGeom>
        </p:spPr>
      </p:pic>
      <p:sp>
        <p:nvSpPr>
          <p:cNvPr id="19" name="Text 9"/>
          <p:cNvSpPr/>
          <p:nvPr/>
        </p:nvSpPr>
        <p:spPr>
          <a:xfrm>
            <a:off x="793790" y="6743105"/>
            <a:ext cx="13042821" cy="725805"/>
          </a:xfrm>
          <a:prstGeom prst="rect">
            <a:avLst/>
          </a:prstGeom>
          <a:noFill/>
          <a:ln/>
        </p:spPr>
        <p:txBody>
          <a:bodyPr wrap="square" lIns="0" tIns="0" rIns="0" bIns="0" rtlCol="0" anchor="t"/>
          <a:lstStyle/>
          <a:p>
            <a:pPr marL="0" indent="0" algn="l">
              <a:lnSpc>
                <a:spcPts val="2850"/>
              </a:lnSpc>
              <a:buNone/>
            </a:pPr>
            <a:r>
              <a:rPr lang="en-US" sz="1750" dirty="0">
                <a:solidFill>
                  <a:srgbClr val="2A2742"/>
                </a:solidFill>
                <a:latin typeface="Arimo" pitchFamily="34" charset="0"/>
                <a:ea typeface="Arimo" pitchFamily="34" charset="-122"/>
                <a:cs typeface="Arimo" pitchFamily="34" charset="-120"/>
              </a:rPr>
              <a:t>RNs collaborate closely with interdisciplinary teams to deliver evidence-based, person-centered oncology care guided by CNO regulatory framework and institutional policies.</a:t>
            </a:r>
            <a:endParaRPr lang="en-US" sz="17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229945" y="748784"/>
            <a:ext cx="5311616" cy="663893"/>
          </a:xfrm>
          <a:prstGeom prst="rect">
            <a:avLst/>
          </a:prstGeom>
          <a:noFill/>
          <a:ln/>
        </p:spPr>
        <p:txBody>
          <a:bodyPr wrap="none" lIns="0" tIns="0" rIns="0" bIns="0" rtlCol="0" anchor="t"/>
          <a:lstStyle/>
          <a:p>
            <a:pPr marL="0" indent="0" algn="l">
              <a:lnSpc>
                <a:spcPts val="5200"/>
              </a:lnSpc>
              <a:buNone/>
            </a:pPr>
            <a:r>
              <a:rPr lang="en-US" sz="4150" b="1" dirty="0">
                <a:solidFill>
                  <a:srgbClr val="231971"/>
                </a:solidFill>
                <a:latin typeface="Outfit Extra Bold" pitchFamily="34" charset="0"/>
                <a:ea typeface="Outfit Extra Bold" pitchFamily="34" charset="-122"/>
                <a:cs typeface="Outfit Extra Bold" pitchFamily="34" charset="-120"/>
              </a:rPr>
              <a:t>Beyond Bedside Care</a:t>
            </a:r>
            <a:endParaRPr lang="en-US" sz="4150" dirty="0"/>
          </a:p>
        </p:txBody>
      </p:sp>
      <p:sp>
        <p:nvSpPr>
          <p:cNvPr id="4" name="Shape 1"/>
          <p:cNvSpPr/>
          <p:nvPr/>
        </p:nvSpPr>
        <p:spPr>
          <a:xfrm>
            <a:off x="6229945" y="1731288"/>
            <a:ext cx="3722251" cy="3108365"/>
          </a:xfrm>
          <a:prstGeom prst="roundRect">
            <a:avLst>
              <a:gd name="adj" fmla="val 2871"/>
            </a:avLst>
          </a:prstGeom>
          <a:solidFill>
            <a:srgbClr val="E9E6FA"/>
          </a:solidFill>
          <a:ln w="7620">
            <a:solidFill>
              <a:srgbClr val="BDB8DF"/>
            </a:solidFill>
            <a:prstDash val="solid"/>
          </a:ln>
        </p:spPr>
        <p:txBody>
          <a:bodyPr/>
          <a:lstStyle/>
          <a:p>
            <a:endParaRPr lang="en-US"/>
          </a:p>
        </p:txBody>
      </p:sp>
      <p:sp>
        <p:nvSpPr>
          <p:cNvPr id="5" name="Shape 2"/>
          <p:cNvSpPr/>
          <p:nvPr/>
        </p:nvSpPr>
        <p:spPr>
          <a:xfrm>
            <a:off x="6449973" y="1951315"/>
            <a:ext cx="637342" cy="637342"/>
          </a:xfrm>
          <a:prstGeom prst="roundRect">
            <a:avLst>
              <a:gd name="adj" fmla="val 14345651"/>
            </a:avLst>
          </a:prstGeom>
          <a:solidFill>
            <a:srgbClr val="5E4CE6"/>
          </a:solidFill>
          <a:ln/>
        </p:spPr>
        <p:txBody>
          <a:bodyPr/>
          <a:lstStyle/>
          <a:p>
            <a:endParaRPr lang="en-US"/>
          </a:p>
        </p:txBody>
      </p:sp>
      <p:pic>
        <p:nvPicPr>
          <p:cNvPr id="6"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25233" y="2126575"/>
            <a:ext cx="286822" cy="286822"/>
          </a:xfrm>
          <a:prstGeom prst="rect">
            <a:avLst/>
          </a:prstGeom>
        </p:spPr>
      </p:pic>
      <p:sp>
        <p:nvSpPr>
          <p:cNvPr id="7" name="Text 3"/>
          <p:cNvSpPr/>
          <p:nvPr/>
        </p:nvSpPr>
        <p:spPr>
          <a:xfrm>
            <a:off x="6449973" y="2801064"/>
            <a:ext cx="3083123" cy="331946"/>
          </a:xfrm>
          <a:prstGeom prst="rect">
            <a:avLst/>
          </a:prstGeom>
          <a:noFill/>
          <a:ln/>
        </p:spPr>
        <p:txBody>
          <a:bodyPr wrap="none" lIns="0" tIns="0" rIns="0" bIns="0" rtlCol="0" anchor="t"/>
          <a:lstStyle/>
          <a:p>
            <a:pPr marL="0" indent="0" algn="l">
              <a:lnSpc>
                <a:spcPts val="2600"/>
              </a:lnSpc>
              <a:buNone/>
            </a:pPr>
            <a:r>
              <a:rPr lang="en-US" sz="2050" b="1" dirty="0">
                <a:solidFill>
                  <a:srgbClr val="2A2742"/>
                </a:solidFill>
                <a:latin typeface="Outfit Extra Bold" pitchFamily="34" charset="0"/>
                <a:ea typeface="Outfit Extra Bold" pitchFamily="34" charset="-122"/>
                <a:cs typeface="Outfit Extra Bold" pitchFamily="34" charset="-120"/>
              </a:rPr>
              <a:t>Research &amp; Clinical Trials</a:t>
            </a:r>
            <a:endParaRPr lang="en-US" sz="2050" dirty="0"/>
          </a:p>
        </p:txBody>
      </p:sp>
      <p:sp>
        <p:nvSpPr>
          <p:cNvPr id="8" name="Text 4"/>
          <p:cNvSpPr/>
          <p:nvPr/>
        </p:nvSpPr>
        <p:spPr>
          <a:xfrm>
            <a:off x="6449973" y="3260408"/>
            <a:ext cx="3282196" cy="1359218"/>
          </a:xfrm>
          <a:prstGeom prst="rect">
            <a:avLst/>
          </a:prstGeom>
          <a:noFill/>
          <a:ln/>
        </p:spPr>
        <p:txBody>
          <a:bodyPr wrap="square" lIns="0" tIns="0" rIns="0" bIns="0" rtlCol="0" anchor="t"/>
          <a:lstStyle/>
          <a:p>
            <a:pPr marL="0" indent="0" algn="l">
              <a:lnSpc>
                <a:spcPts val="2650"/>
              </a:lnSpc>
              <a:buNone/>
            </a:pPr>
            <a:r>
              <a:rPr lang="en-US" sz="1650" dirty="0">
                <a:solidFill>
                  <a:srgbClr val="2A2742"/>
                </a:solidFill>
                <a:latin typeface="Arimo" pitchFamily="34" charset="0"/>
                <a:ea typeface="Arimo" pitchFamily="34" charset="-122"/>
                <a:cs typeface="Arimo" pitchFamily="34" charset="-120"/>
              </a:rPr>
              <a:t>Contributing to protocols and integrating new evidence into practice while ensuring ethical and safety standards</a:t>
            </a:r>
            <a:endParaRPr lang="en-US" sz="1650" dirty="0"/>
          </a:p>
        </p:txBody>
      </p:sp>
      <p:sp>
        <p:nvSpPr>
          <p:cNvPr id="9" name="Shape 5"/>
          <p:cNvSpPr/>
          <p:nvPr/>
        </p:nvSpPr>
        <p:spPr>
          <a:xfrm>
            <a:off x="10164604" y="1731288"/>
            <a:ext cx="3722251" cy="3108365"/>
          </a:xfrm>
          <a:prstGeom prst="roundRect">
            <a:avLst>
              <a:gd name="adj" fmla="val 2871"/>
            </a:avLst>
          </a:prstGeom>
          <a:solidFill>
            <a:srgbClr val="E9E6FA"/>
          </a:solidFill>
          <a:ln w="7620">
            <a:solidFill>
              <a:srgbClr val="BDB8DF"/>
            </a:solidFill>
            <a:prstDash val="solid"/>
          </a:ln>
        </p:spPr>
        <p:txBody>
          <a:bodyPr/>
          <a:lstStyle/>
          <a:p>
            <a:endParaRPr lang="en-US"/>
          </a:p>
        </p:txBody>
      </p:sp>
      <p:sp>
        <p:nvSpPr>
          <p:cNvPr id="10" name="Shape 6"/>
          <p:cNvSpPr/>
          <p:nvPr/>
        </p:nvSpPr>
        <p:spPr>
          <a:xfrm>
            <a:off x="10384631" y="1951315"/>
            <a:ext cx="637342" cy="637342"/>
          </a:xfrm>
          <a:prstGeom prst="roundRect">
            <a:avLst>
              <a:gd name="adj" fmla="val 14345651"/>
            </a:avLst>
          </a:prstGeom>
          <a:solidFill>
            <a:srgbClr val="5E4CE6"/>
          </a:solidFill>
          <a:ln/>
        </p:spPr>
        <p:txBody>
          <a:bodyPr/>
          <a:lstStyle/>
          <a:p>
            <a:endParaRPr lang="en-US"/>
          </a:p>
        </p:txBody>
      </p:sp>
      <p:pic>
        <p:nvPicPr>
          <p:cNvPr id="11"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59891" y="2126575"/>
            <a:ext cx="286822" cy="286822"/>
          </a:xfrm>
          <a:prstGeom prst="rect">
            <a:avLst/>
          </a:prstGeom>
        </p:spPr>
      </p:pic>
      <p:sp>
        <p:nvSpPr>
          <p:cNvPr id="12" name="Text 7"/>
          <p:cNvSpPr/>
          <p:nvPr/>
        </p:nvSpPr>
        <p:spPr>
          <a:xfrm>
            <a:off x="10384631" y="2801064"/>
            <a:ext cx="2655808" cy="331946"/>
          </a:xfrm>
          <a:prstGeom prst="rect">
            <a:avLst/>
          </a:prstGeom>
          <a:noFill/>
          <a:ln/>
        </p:spPr>
        <p:txBody>
          <a:bodyPr wrap="none" lIns="0" tIns="0" rIns="0" bIns="0" rtlCol="0" anchor="t"/>
          <a:lstStyle/>
          <a:p>
            <a:pPr marL="0" indent="0" algn="l">
              <a:lnSpc>
                <a:spcPts val="2600"/>
              </a:lnSpc>
              <a:buNone/>
            </a:pPr>
            <a:r>
              <a:rPr lang="en-US" sz="2050" b="1" dirty="0">
                <a:solidFill>
                  <a:srgbClr val="2A2742"/>
                </a:solidFill>
                <a:latin typeface="Outfit Extra Bold" pitchFamily="34" charset="0"/>
                <a:ea typeface="Outfit Extra Bold" pitchFamily="34" charset="-122"/>
                <a:cs typeface="Outfit Extra Bold" pitchFamily="34" charset="-120"/>
              </a:rPr>
              <a:t>Quality Improvement</a:t>
            </a:r>
            <a:endParaRPr lang="en-US" sz="2050" dirty="0"/>
          </a:p>
        </p:txBody>
      </p:sp>
      <p:sp>
        <p:nvSpPr>
          <p:cNvPr id="13" name="Text 8"/>
          <p:cNvSpPr/>
          <p:nvPr/>
        </p:nvSpPr>
        <p:spPr>
          <a:xfrm>
            <a:off x="10384631" y="3260408"/>
            <a:ext cx="3282196" cy="1359218"/>
          </a:xfrm>
          <a:prstGeom prst="rect">
            <a:avLst/>
          </a:prstGeom>
          <a:noFill/>
          <a:ln/>
        </p:spPr>
        <p:txBody>
          <a:bodyPr wrap="square" lIns="0" tIns="0" rIns="0" bIns="0" rtlCol="0" anchor="t"/>
          <a:lstStyle/>
          <a:p>
            <a:pPr marL="0" indent="0" algn="l">
              <a:lnSpc>
                <a:spcPts val="2650"/>
              </a:lnSpc>
              <a:buNone/>
            </a:pPr>
            <a:r>
              <a:rPr lang="en-US" sz="1650" dirty="0">
                <a:solidFill>
                  <a:srgbClr val="2A2742"/>
                </a:solidFill>
                <a:latin typeface="Arimo" pitchFamily="34" charset="0"/>
                <a:ea typeface="Arimo" pitchFamily="34" charset="-122"/>
                <a:cs typeface="Arimo" pitchFamily="34" charset="-120"/>
              </a:rPr>
              <a:t>Leading initiatives that enhance patient safety, clinical outcomes, and system-level oncology services</a:t>
            </a:r>
            <a:endParaRPr lang="en-US" sz="1650" dirty="0"/>
          </a:p>
        </p:txBody>
      </p:sp>
      <p:sp>
        <p:nvSpPr>
          <p:cNvPr id="14" name="Shape 9"/>
          <p:cNvSpPr/>
          <p:nvPr/>
        </p:nvSpPr>
        <p:spPr>
          <a:xfrm>
            <a:off x="6229945" y="5052060"/>
            <a:ext cx="7656909" cy="2428756"/>
          </a:xfrm>
          <a:prstGeom prst="roundRect">
            <a:avLst>
              <a:gd name="adj" fmla="val 3674"/>
            </a:avLst>
          </a:prstGeom>
          <a:solidFill>
            <a:srgbClr val="E9E6FA"/>
          </a:solidFill>
          <a:ln w="7620">
            <a:solidFill>
              <a:srgbClr val="BDB8DF"/>
            </a:solidFill>
            <a:prstDash val="solid"/>
          </a:ln>
        </p:spPr>
        <p:txBody>
          <a:bodyPr/>
          <a:lstStyle/>
          <a:p>
            <a:endParaRPr lang="en-US"/>
          </a:p>
        </p:txBody>
      </p:sp>
      <p:sp>
        <p:nvSpPr>
          <p:cNvPr id="15" name="Shape 10"/>
          <p:cNvSpPr/>
          <p:nvPr/>
        </p:nvSpPr>
        <p:spPr>
          <a:xfrm>
            <a:off x="6449973" y="5272088"/>
            <a:ext cx="637342" cy="637342"/>
          </a:xfrm>
          <a:prstGeom prst="roundRect">
            <a:avLst>
              <a:gd name="adj" fmla="val 14345651"/>
            </a:avLst>
          </a:prstGeom>
          <a:solidFill>
            <a:srgbClr val="5E4CE6"/>
          </a:solidFill>
          <a:ln/>
        </p:spPr>
        <p:txBody>
          <a:bodyPr/>
          <a:lstStyle/>
          <a:p>
            <a:endParaRPr lang="en-US"/>
          </a:p>
        </p:txBody>
      </p:sp>
      <p:pic>
        <p:nvPicPr>
          <p:cNvPr id="16" name="Image 3" descr="preencoded.png"/>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5233" y="5447348"/>
            <a:ext cx="286822" cy="286822"/>
          </a:xfrm>
          <a:prstGeom prst="rect">
            <a:avLst/>
          </a:prstGeom>
        </p:spPr>
      </p:pic>
      <p:sp>
        <p:nvSpPr>
          <p:cNvPr id="17" name="Text 11"/>
          <p:cNvSpPr/>
          <p:nvPr/>
        </p:nvSpPr>
        <p:spPr>
          <a:xfrm>
            <a:off x="6449973" y="6121837"/>
            <a:ext cx="2655808" cy="331946"/>
          </a:xfrm>
          <a:prstGeom prst="rect">
            <a:avLst/>
          </a:prstGeom>
          <a:noFill/>
          <a:ln/>
        </p:spPr>
        <p:txBody>
          <a:bodyPr wrap="none" lIns="0" tIns="0" rIns="0" bIns="0" rtlCol="0" anchor="t"/>
          <a:lstStyle/>
          <a:p>
            <a:pPr marL="0" indent="0" algn="l">
              <a:lnSpc>
                <a:spcPts val="2600"/>
              </a:lnSpc>
              <a:buNone/>
            </a:pPr>
            <a:r>
              <a:rPr lang="en-US" sz="2050" b="1" dirty="0">
                <a:solidFill>
                  <a:srgbClr val="2A2742"/>
                </a:solidFill>
                <a:latin typeface="Outfit Extra Bold" pitchFamily="34" charset="0"/>
                <a:ea typeface="Outfit Extra Bold" pitchFamily="34" charset="-122"/>
                <a:cs typeface="Outfit Extra Bold" pitchFamily="34" charset="-120"/>
              </a:rPr>
              <a:t>Leadership Roles</a:t>
            </a:r>
            <a:endParaRPr lang="en-US" sz="2050" dirty="0"/>
          </a:p>
        </p:txBody>
      </p:sp>
      <p:sp>
        <p:nvSpPr>
          <p:cNvPr id="18" name="Text 12"/>
          <p:cNvSpPr/>
          <p:nvPr/>
        </p:nvSpPr>
        <p:spPr>
          <a:xfrm>
            <a:off x="6449973" y="6581180"/>
            <a:ext cx="7216854" cy="679609"/>
          </a:xfrm>
          <a:prstGeom prst="rect">
            <a:avLst/>
          </a:prstGeom>
          <a:noFill/>
          <a:ln/>
        </p:spPr>
        <p:txBody>
          <a:bodyPr wrap="square" lIns="0" tIns="0" rIns="0" bIns="0" rtlCol="0" anchor="t"/>
          <a:lstStyle/>
          <a:p>
            <a:pPr marL="0" indent="0" algn="l">
              <a:lnSpc>
                <a:spcPts val="2650"/>
              </a:lnSpc>
              <a:buNone/>
            </a:pPr>
            <a:r>
              <a:rPr lang="en-US" sz="1650" dirty="0">
                <a:solidFill>
                  <a:srgbClr val="2A2742"/>
                </a:solidFill>
                <a:latin typeface="Arimo" pitchFamily="34" charset="0"/>
                <a:ea typeface="Arimo" pitchFamily="34" charset="-122"/>
                <a:cs typeface="Arimo" pitchFamily="34" charset="-120"/>
              </a:rPr>
              <a:t>Serving as charge nurses, clinical resource nurses, and preceptors fostering continuous learning</a:t>
            </a:r>
            <a:endParaRPr lang="en-US" sz="16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5486400" cy="8229600"/>
          </a:xfrm>
          <a:prstGeom prst="rect">
            <a:avLst/>
          </a:prstGeom>
        </p:spPr>
      </p:pic>
      <p:sp>
        <p:nvSpPr>
          <p:cNvPr id="3" name="Text 0"/>
          <p:cNvSpPr/>
          <p:nvPr/>
        </p:nvSpPr>
        <p:spPr>
          <a:xfrm>
            <a:off x="6156007" y="527566"/>
            <a:ext cx="7804785" cy="7174468"/>
          </a:xfrm>
          <a:prstGeom prst="rect">
            <a:avLst/>
          </a:prstGeom>
          <a:noFill/>
          <a:ln/>
        </p:spPr>
        <p:txBody>
          <a:bodyPr wrap="square" lIns="0" tIns="0" rIns="0" bIns="0" rtlCol="0" anchor="t"/>
          <a:lstStyle/>
          <a:p>
            <a:pPr marL="0" indent="0" algn="l">
              <a:lnSpc>
                <a:spcPts val="9400"/>
              </a:lnSpc>
              <a:buNone/>
            </a:pPr>
            <a:r>
              <a:rPr lang="en-US" sz="7500" b="1" dirty="0">
                <a:solidFill>
                  <a:srgbClr val="231971"/>
                </a:solidFill>
                <a:latin typeface="Outfit Extra Bold" pitchFamily="34" charset="0"/>
                <a:ea typeface="Outfit Extra Bold" pitchFamily="34" charset="-122"/>
                <a:cs typeface="Outfit Extra Bold" pitchFamily="34" charset="-120"/>
              </a:rPr>
              <a:t>Expert Clinicians. Compassionate Advocates. Transformative Leaders.</a:t>
            </a:r>
            <a:endParaRPr lang="en-US" sz="75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80812" y="614243"/>
            <a:ext cx="7339846" cy="697230"/>
          </a:xfrm>
          <a:prstGeom prst="rect">
            <a:avLst/>
          </a:prstGeom>
          <a:noFill/>
          <a:ln/>
        </p:spPr>
        <p:txBody>
          <a:bodyPr wrap="none" lIns="0" tIns="0" rIns="0" bIns="0" rtlCol="0" anchor="t"/>
          <a:lstStyle/>
          <a:p>
            <a:pPr marL="0" indent="0" algn="l">
              <a:lnSpc>
                <a:spcPts val="5450"/>
              </a:lnSpc>
              <a:buNone/>
            </a:pPr>
            <a:r>
              <a:rPr lang="en-US" sz="4350" b="1" dirty="0">
                <a:solidFill>
                  <a:srgbClr val="231971"/>
                </a:solidFill>
                <a:latin typeface="Outfit Extra Bold" pitchFamily="34" charset="0"/>
                <a:ea typeface="Outfit Extra Bold" pitchFamily="34" charset="-122"/>
                <a:cs typeface="Outfit Extra Bold" pitchFamily="34" charset="-120"/>
              </a:rPr>
              <a:t>Recognition &amp; Achievements</a:t>
            </a:r>
            <a:endParaRPr lang="en-US" sz="4350" dirty="0"/>
          </a:p>
        </p:txBody>
      </p:sp>
      <p:sp>
        <p:nvSpPr>
          <p:cNvPr id="4" name="Shape 1"/>
          <p:cNvSpPr/>
          <p:nvPr/>
        </p:nvSpPr>
        <p:spPr>
          <a:xfrm>
            <a:off x="780812" y="1980605"/>
            <a:ext cx="3679627" cy="3069788"/>
          </a:xfrm>
          <a:prstGeom prst="roundRect">
            <a:avLst>
              <a:gd name="adj" fmla="val 4766"/>
            </a:avLst>
          </a:prstGeom>
          <a:solidFill>
            <a:srgbClr val="FAFAFA">
              <a:alpha val="95000"/>
            </a:srgbClr>
          </a:solidFill>
          <a:ln/>
        </p:spPr>
        <p:txBody>
          <a:bodyPr/>
          <a:lstStyle/>
          <a:p>
            <a:endParaRPr lang="en-US"/>
          </a:p>
        </p:txBody>
      </p:sp>
      <p:sp>
        <p:nvSpPr>
          <p:cNvPr id="5" name="Shape 2"/>
          <p:cNvSpPr/>
          <p:nvPr/>
        </p:nvSpPr>
        <p:spPr>
          <a:xfrm>
            <a:off x="780812" y="1950125"/>
            <a:ext cx="3679627" cy="121920"/>
          </a:xfrm>
          <a:prstGeom prst="roundRect">
            <a:avLst>
              <a:gd name="adj" fmla="val 76859"/>
            </a:avLst>
          </a:prstGeom>
          <a:solidFill>
            <a:srgbClr val="5E4CE6"/>
          </a:solidFill>
          <a:ln/>
        </p:spPr>
        <p:txBody>
          <a:bodyPr/>
          <a:lstStyle/>
          <a:p>
            <a:endParaRPr lang="en-US"/>
          </a:p>
        </p:txBody>
      </p:sp>
      <p:sp>
        <p:nvSpPr>
          <p:cNvPr id="6" name="Shape 3"/>
          <p:cNvSpPr/>
          <p:nvPr/>
        </p:nvSpPr>
        <p:spPr>
          <a:xfrm>
            <a:off x="2285940" y="1646039"/>
            <a:ext cx="669250" cy="669250"/>
          </a:xfrm>
          <a:prstGeom prst="roundRect">
            <a:avLst>
              <a:gd name="adj" fmla="val 136631"/>
            </a:avLst>
          </a:prstGeom>
          <a:solidFill>
            <a:srgbClr val="5E4CE6"/>
          </a:solidFill>
          <a:ln/>
        </p:spPr>
        <p:txBody>
          <a:bodyPr/>
          <a:lstStyle/>
          <a:p>
            <a:endParaRPr lang="en-US"/>
          </a:p>
        </p:txBody>
      </p:sp>
      <p:pic>
        <p:nvPicPr>
          <p:cNvPr id="7"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86680" y="1846778"/>
            <a:ext cx="267653" cy="267653"/>
          </a:xfrm>
          <a:prstGeom prst="rect">
            <a:avLst/>
          </a:prstGeom>
        </p:spPr>
      </p:pic>
      <p:sp>
        <p:nvSpPr>
          <p:cNvPr id="8" name="Text 4"/>
          <p:cNvSpPr/>
          <p:nvPr/>
        </p:nvSpPr>
        <p:spPr>
          <a:xfrm>
            <a:off x="1034296" y="2538293"/>
            <a:ext cx="3172658" cy="696992"/>
          </a:xfrm>
          <a:prstGeom prst="rect">
            <a:avLst/>
          </a:prstGeom>
          <a:noFill/>
          <a:ln/>
        </p:spPr>
        <p:txBody>
          <a:bodyPr wrap="square" lIns="0" tIns="0" rIns="0" bIns="0" rtlCol="0" anchor="t"/>
          <a:lstStyle/>
          <a:p>
            <a:pPr marL="0" indent="0" algn="l">
              <a:lnSpc>
                <a:spcPts val="2700"/>
              </a:lnSpc>
              <a:buNone/>
            </a:pPr>
            <a:r>
              <a:rPr lang="en-US" sz="2150" b="1" dirty="0">
                <a:solidFill>
                  <a:srgbClr val="2A2742"/>
                </a:solidFill>
                <a:latin typeface="Outfit Extra Bold" pitchFamily="34" charset="0"/>
                <a:ea typeface="Outfit Extra Bold" pitchFamily="34" charset="-122"/>
                <a:cs typeface="Outfit Extra Bold" pitchFamily="34" charset="-120"/>
              </a:rPr>
              <a:t>Gerlard Kirsh Humanitarian Award</a:t>
            </a:r>
            <a:endParaRPr lang="en-US" sz="2150" dirty="0"/>
          </a:p>
        </p:txBody>
      </p:sp>
      <p:sp>
        <p:nvSpPr>
          <p:cNvPr id="9" name="Text 5"/>
          <p:cNvSpPr/>
          <p:nvPr/>
        </p:nvSpPr>
        <p:spPr>
          <a:xfrm>
            <a:off x="1034296" y="3369112"/>
            <a:ext cx="3172658" cy="1427798"/>
          </a:xfrm>
          <a:prstGeom prst="rect">
            <a:avLst/>
          </a:prstGeom>
          <a:noFill/>
          <a:ln/>
        </p:spPr>
        <p:txBody>
          <a:bodyPr wrap="square" lIns="0" tIns="0" rIns="0" bIns="0" rtlCol="0" anchor="t"/>
          <a:lstStyle/>
          <a:p>
            <a:pPr marL="0" indent="0" algn="l">
              <a:lnSpc>
                <a:spcPts val="2800"/>
              </a:lnSpc>
              <a:buNone/>
            </a:pPr>
            <a:r>
              <a:rPr lang="en-US" sz="1750" dirty="0">
                <a:solidFill>
                  <a:srgbClr val="2A2742"/>
                </a:solidFill>
                <a:latin typeface="Arimo" pitchFamily="34" charset="0"/>
                <a:ea typeface="Arimo" pitchFamily="34" charset="-122"/>
                <a:cs typeface="Arimo" pitchFamily="34" charset="-120"/>
              </a:rPr>
              <a:t>Recognized at Princess Margaret Hospital in 2013 for clinical excellence and humanitarian contributions</a:t>
            </a:r>
            <a:endParaRPr lang="en-US" sz="1750" dirty="0"/>
          </a:p>
        </p:txBody>
      </p:sp>
      <p:sp>
        <p:nvSpPr>
          <p:cNvPr id="10" name="Shape 6"/>
          <p:cNvSpPr/>
          <p:nvPr/>
        </p:nvSpPr>
        <p:spPr>
          <a:xfrm>
            <a:off x="4683443" y="1980605"/>
            <a:ext cx="3679746" cy="3069788"/>
          </a:xfrm>
          <a:prstGeom prst="roundRect">
            <a:avLst>
              <a:gd name="adj" fmla="val 4766"/>
            </a:avLst>
          </a:prstGeom>
          <a:solidFill>
            <a:srgbClr val="FAFAFA">
              <a:alpha val="95000"/>
            </a:srgbClr>
          </a:solidFill>
          <a:ln/>
        </p:spPr>
        <p:txBody>
          <a:bodyPr/>
          <a:lstStyle/>
          <a:p>
            <a:endParaRPr lang="en-US"/>
          </a:p>
        </p:txBody>
      </p:sp>
      <p:sp>
        <p:nvSpPr>
          <p:cNvPr id="11" name="Shape 7"/>
          <p:cNvSpPr/>
          <p:nvPr/>
        </p:nvSpPr>
        <p:spPr>
          <a:xfrm>
            <a:off x="4683443" y="1950125"/>
            <a:ext cx="3679746" cy="121920"/>
          </a:xfrm>
          <a:prstGeom prst="roundRect">
            <a:avLst>
              <a:gd name="adj" fmla="val 76859"/>
            </a:avLst>
          </a:prstGeom>
          <a:solidFill>
            <a:srgbClr val="5E4CE6"/>
          </a:solidFill>
          <a:ln/>
        </p:spPr>
        <p:txBody>
          <a:bodyPr/>
          <a:lstStyle/>
          <a:p>
            <a:endParaRPr lang="en-US"/>
          </a:p>
        </p:txBody>
      </p:sp>
      <p:sp>
        <p:nvSpPr>
          <p:cNvPr id="12" name="Shape 8"/>
          <p:cNvSpPr/>
          <p:nvPr/>
        </p:nvSpPr>
        <p:spPr>
          <a:xfrm>
            <a:off x="6188690" y="1646039"/>
            <a:ext cx="669250" cy="669250"/>
          </a:xfrm>
          <a:prstGeom prst="roundRect">
            <a:avLst>
              <a:gd name="adj" fmla="val 136631"/>
            </a:avLst>
          </a:prstGeom>
          <a:solidFill>
            <a:srgbClr val="5E4CE6"/>
          </a:solidFill>
          <a:ln/>
        </p:spPr>
        <p:txBody>
          <a:bodyPr/>
          <a:lstStyle/>
          <a:p>
            <a:endParaRPr lang="en-US"/>
          </a:p>
        </p:txBody>
      </p:sp>
      <p:pic>
        <p:nvPicPr>
          <p:cNvPr id="13"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89430" y="1846778"/>
            <a:ext cx="267653" cy="267653"/>
          </a:xfrm>
          <a:prstGeom prst="rect">
            <a:avLst/>
          </a:prstGeom>
        </p:spPr>
      </p:pic>
      <p:sp>
        <p:nvSpPr>
          <p:cNvPr id="14" name="Text 9"/>
          <p:cNvSpPr/>
          <p:nvPr/>
        </p:nvSpPr>
        <p:spPr>
          <a:xfrm>
            <a:off x="4936927" y="2538293"/>
            <a:ext cx="3172778" cy="696992"/>
          </a:xfrm>
          <a:prstGeom prst="rect">
            <a:avLst/>
          </a:prstGeom>
          <a:noFill/>
          <a:ln/>
        </p:spPr>
        <p:txBody>
          <a:bodyPr wrap="square" lIns="0" tIns="0" rIns="0" bIns="0" rtlCol="0" anchor="t"/>
          <a:lstStyle/>
          <a:p>
            <a:pPr marL="0" indent="0" algn="l">
              <a:lnSpc>
                <a:spcPts val="2700"/>
              </a:lnSpc>
              <a:buNone/>
            </a:pPr>
            <a:r>
              <a:rPr lang="en-US" sz="2150" b="1" dirty="0">
                <a:solidFill>
                  <a:srgbClr val="2A2742"/>
                </a:solidFill>
                <a:latin typeface="Outfit Extra Bold" pitchFamily="34" charset="0"/>
                <a:ea typeface="Outfit Extra Bold" pitchFamily="34" charset="-122"/>
                <a:cs typeface="Outfit Extra Bold" pitchFamily="34" charset="-120"/>
              </a:rPr>
              <a:t>Best Internationally Educated Nurse</a:t>
            </a:r>
            <a:endParaRPr lang="en-US" sz="2150" dirty="0"/>
          </a:p>
        </p:txBody>
      </p:sp>
      <p:sp>
        <p:nvSpPr>
          <p:cNvPr id="15" name="Text 10"/>
          <p:cNvSpPr/>
          <p:nvPr/>
        </p:nvSpPr>
        <p:spPr>
          <a:xfrm>
            <a:off x="4936927" y="3369112"/>
            <a:ext cx="3172778" cy="1427798"/>
          </a:xfrm>
          <a:prstGeom prst="rect">
            <a:avLst/>
          </a:prstGeom>
          <a:noFill/>
          <a:ln/>
        </p:spPr>
        <p:txBody>
          <a:bodyPr wrap="square" lIns="0" tIns="0" rIns="0" bIns="0" rtlCol="0" anchor="t"/>
          <a:lstStyle/>
          <a:p>
            <a:pPr marL="0" indent="0" algn="l">
              <a:lnSpc>
                <a:spcPts val="2800"/>
              </a:lnSpc>
              <a:buNone/>
            </a:pPr>
            <a:r>
              <a:rPr lang="en-US" sz="1750" dirty="0">
                <a:solidFill>
                  <a:srgbClr val="2A2742"/>
                </a:solidFill>
                <a:latin typeface="Arimo" pitchFamily="34" charset="0"/>
                <a:ea typeface="Arimo" pitchFamily="34" charset="-122"/>
                <a:cs typeface="Arimo" pitchFamily="34" charset="-120"/>
              </a:rPr>
              <a:t>Acknowledged in 2014 for outstanding integration and contribution to Canadian healthcare</a:t>
            </a:r>
            <a:endParaRPr lang="en-US" sz="1750" dirty="0"/>
          </a:p>
        </p:txBody>
      </p:sp>
      <p:sp>
        <p:nvSpPr>
          <p:cNvPr id="16" name="Shape 11"/>
          <p:cNvSpPr/>
          <p:nvPr/>
        </p:nvSpPr>
        <p:spPr>
          <a:xfrm>
            <a:off x="780812" y="5607963"/>
            <a:ext cx="7582376" cy="2007394"/>
          </a:xfrm>
          <a:prstGeom prst="roundRect">
            <a:avLst>
              <a:gd name="adj" fmla="val 7288"/>
            </a:avLst>
          </a:prstGeom>
          <a:solidFill>
            <a:srgbClr val="FAFAFA">
              <a:alpha val="95000"/>
            </a:srgbClr>
          </a:solidFill>
          <a:ln/>
        </p:spPr>
        <p:txBody>
          <a:bodyPr/>
          <a:lstStyle/>
          <a:p>
            <a:endParaRPr lang="en-US"/>
          </a:p>
        </p:txBody>
      </p:sp>
      <p:sp>
        <p:nvSpPr>
          <p:cNvPr id="17" name="Shape 12"/>
          <p:cNvSpPr/>
          <p:nvPr/>
        </p:nvSpPr>
        <p:spPr>
          <a:xfrm>
            <a:off x="780812" y="5577483"/>
            <a:ext cx="7582376" cy="121920"/>
          </a:xfrm>
          <a:prstGeom prst="roundRect">
            <a:avLst>
              <a:gd name="adj" fmla="val 76859"/>
            </a:avLst>
          </a:prstGeom>
          <a:solidFill>
            <a:srgbClr val="5E4CE6"/>
          </a:solidFill>
          <a:ln/>
        </p:spPr>
        <p:txBody>
          <a:bodyPr/>
          <a:lstStyle/>
          <a:p>
            <a:endParaRPr lang="en-US"/>
          </a:p>
        </p:txBody>
      </p:sp>
      <p:sp>
        <p:nvSpPr>
          <p:cNvPr id="18" name="Shape 13"/>
          <p:cNvSpPr/>
          <p:nvPr/>
        </p:nvSpPr>
        <p:spPr>
          <a:xfrm>
            <a:off x="4237375" y="5273397"/>
            <a:ext cx="669250" cy="669250"/>
          </a:xfrm>
          <a:prstGeom prst="roundRect">
            <a:avLst>
              <a:gd name="adj" fmla="val 136631"/>
            </a:avLst>
          </a:prstGeom>
          <a:solidFill>
            <a:srgbClr val="5E4CE6"/>
          </a:solidFill>
          <a:ln/>
        </p:spPr>
        <p:txBody>
          <a:bodyPr/>
          <a:lstStyle/>
          <a:p>
            <a:endParaRPr lang="en-US"/>
          </a:p>
        </p:txBody>
      </p:sp>
      <p:pic>
        <p:nvPicPr>
          <p:cNvPr id="19" name="Image 3" descr="preencoded.png"/>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38114" y="5474137"/>
            <a:ext cx="267653" cy="267653"/>
          </a:xfrm>
          <a:prstGeom prst="rect">
            <a:avLst/>
          </a:prstGeom>
        </p:spPr>
      </p:pic>
      <p:sp>
        <p:nvSpPr>
          <p:cNvPr id="20" name="Text 14"/>
          <p:cNvSpPr/>
          <p:nvPr/>
        </p:nvSpPr>
        <p:spPr>
          <a:xfrm>
            <a:off x="1034296" y="6165652"/>
            <a:ext cx="2788801" cy="348496"/>
          </a:xfrm>
          <a:prstGeom prst="rect">
            <a:avLst/>
          </a:prstGeom>
          <a:noFill/>
          <a:ln/>
        </p:spPr>
        <p:txBody>
          <a:bodyPr wrap="none" lIns="0" tIns="0" rIns="0" bIns="0" rtlCol="0" anchor="t"/>
          <a:lstStyle/>
          <a:p>
            <a:pPr marL="0" indent="0" algn="l">
              <a:lnSpc>
                <a:spcPts val="2700"/>
              </a:lnSpc>
              <a:buNone/>
            </a:pPr>
            <a:r>
              <a:rPr lang="en-US" sz="2150" b="1" dirty="0">
                <a:solidFill>
                  <a:srgbClr val="2A2742"/>
                </a:solidFill>
                <a:latin typeface="Outfit Extra Bold" pitchFamily="34" charset="0"/>
                <a:ea typeface="Outfit Extra Bold" pitchFamily="34" charset="-122"/>
                <a:cs typeface="Outfit Extra Bold" pitchFamily="34" charset="-120"/>
              </a:rPr>
              <a:t>Educational Author</a:t>
            </a:r>
            <a:endParaRPr lang="en-US" sz="2150" dirty="0"/>
          </a:p>
        </p:txBody>
      </p:sp>
      <p:sp>
        <p:nvSpPr>
          <p:cNvPr id="21" name="Text 15"/>
          <p:cNvSpPr/>
          <p:nvPr/>
        </p:nvSpPr>
        <p:spPr>
          <a:xfrm>
            <a:off x="1034296" y="6647974"/>
            <a:ext cx="7075408" cy="713899"/>
          </a:xfrm>
          <a:prstGeom prst="rect">
            <a:avLst/>
          </a:prstGeom>
          <a:noFill/>
          <a:ln/>
        </p:spPr>
        <p:txBody>
          <a:bodyPr wrap="square" lIns="0" tIns="0" rIns="0" bIns="0" rtlCol="0" anchor="t"/>
          <a:lstStyle/>
          <a:p>
            <a:pPr marL="0" indent="0" algn="l">
              <a:lnSpc>
                <a:spcPts val="2800"/>
              </a:lnSpc>
              <a:buNone/>
            </a:pPr>
            <a:r>
              <a:rPr lang="en-US" sz="1750" dirty="0">
                <a:solidFill>
                  <a:srgbClr val="2A2742"/>
                </a:solidFill>
                <a:latin typeface="Arimo" pitchFamily="34" charset="0"/>
                <a:ea typeface="Arimo" pitchFamily="34" charset="-122"/>
                <a:cs typeface="Arimo" pitchFamily="34" charset="-120"/>
              </a:rPr>
              <a:t>Co-authored resources on drug calculations and medication protocols supporting safe infusion practices</a:t>
            </a:r>
            <a:endParaRPr lang="en-US" sz="17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80098" y="612934"/>
            <a:ext cx="11226760" cy="696516"/>
          </a:xfrm>
          <a:prstGeom prst="rect">
            <a:avLst/>
          </a:prstGeom>
          <a:noFill/>
          <a:ln/>
        </p:spPr>
        <p:txBody>
          <a:bodyPr wrap="none" lIns="0" tIns="0" rIns="0" bIns="0" rtlCol="0" anchor="t"/>
          <a:lstStyle/>
          <a:p>
            <a:pPr marL="0" indent="0" algn="l">
              <a:lnSpc>
                <a:spcPts val="5450"/>
              </a:lnSpc>
              <a:buNone/>
            </a:pPr>
            <a:r>
              <a:rPr lang="en-US" sz="4350" b="1" dirty="0">
                <a:solidFill>
                  <a:srgbClr val="231971"/>
                </a:solidFill>
                <a:latin typeface="Outfit Extra Bold" pitchFamily="34" charset="0"/>
                <a:ea typeface="Outfit Extra Bold" pitchFamily="34" charset="-122"/>
                <a:cs typeface="Outfit Extra Bold" pitchFamily="34" charset="-120"/>
              </a:rPr>
              <a:t>Professional Contributions &amp; Global Impact</a:t>
            </a:r>
            <a:endParaRPr lang="en-US" sz="4350" dirty="0"/>
          </a:p>
        </p:txBody>
      </p:sp>
      <p:pic>
        <p:nvPicPr>
          <p:cNvPr id="3" name="Image 0" descr="preencoded.png"/>
          <p:cNvPicPr>
            <a:picLocks noChangeAspect="1"/>
          </p:cNvPicPr>
          <p:nvPr/>
        </p:nvPicPr>
        <p:blipFill>
          <a:blip r:embed="rId3"/>
          <a:stretch>
            <a:fillRect/>
          </a:stretch>
        </p:blipFill>
        <p:spPr>
          <a:xfrm>
            <a:off x="780098" y="1755219"/>
            <a:ext cx="4170998" cy="4170998"/>
          </a:xfrm>
          <a:prstGeom prst="rect">
            <a:avLst/>
          </a:prstGeom>
        </p:spPr>
      </p:pic>
      <p:sp>
        <p:nvSpPr>
          <p:cNvPr id="4" name="Text 1"/>
          <p:cNvSpPr/>
          <p:nvPr/>
        </p:nvSpPr>
        <p:spPr>
          <a:xfrm>
            <a:off x="780098" y="6149102"/>
            <a:ext cx="3386733" cy="348258"/>
          </a:xfrm>
          <a:prstGeom prst="rect">
            <a:avLst/>
          </a:prstGeom>
          <a:noFill/>
          <a:ln/>
        </p:spPr>
        <p:txBody>
          <a:bodyPr wrap="none" lIns="0" tIns="0" rIns="0" bIns="0" rtlCol="0" anchor="t"/>
          <a:lstStyle/>
          <a:p>
            <a:pPr marL="0" indent="0" algn="l">
              <a:lnSpc>
                <a:spcPts val="2700"/>
              </a:lnSpc>
              <a:buNone/>
            </a:pPr>
            <a:r>
              <a:rPr lang="en-US" sz="2150" b="1" dirty="0">
                <a:solidFill>
                  <a:srgbClr val="2A2742"/>
                </a:solidFill>
                <a:latin typeface="Outfit Extra Bold" pitchFamily="34" charset="0"/>
                <a:ea typeface="Outfit Extra Bold" pitchFamily="34" charset="-122"/>
                <a:cs typeface="Outfit Extra Bold" pitchFamily="34" charset="-120"/>
              </a:rPr>
              <a:t>Conference Presentations</a:t>
            </a:r>
            <a:endParaRPr lang="en-US" sz="2150" dirty="0"/>
          </a:p>
        </p:txBody>
      </p:sp>
      <p:sp>
        <p:nvSpPr>
          <p:cNvPr id="5" name="Text 2"/>
          <p:cNvSpPr/>
          <p:nvPr/>
        </p:nvSpPr>
        <p:spPr>
          <a:xfrm>
            <a:off x="780098" y="6631067"/>
            <a:ext cx="4170998" cy="1069777"/>
          </a:xfrm>
          <a:prstGeom prst="rect">
            <a:avLst/>
          </a:prstGeom>
          <a:noFill/>
          <a:ln/>
        </p:spPr>
        <p:txBody>
          <a:bodyPr wrap="square" lIns="0" tIns="0" rIns="0" bIns="0" rtlCol="0" anchor="t"/>
          <a:lstStyle/>
          <a:p>
            <a:pPr marL="0" indent="0" algn="l">
              <a:lnSpc>
                <a:spcPts val="2800"/>
              </a:lnSpc>
              <a:buNone/>
            </a:pPr>
            <a:r>
              <a:rPr lang="en-US" sz="1750" dirty="0">
                <a:solidFill>
                  <a:srgbClr val="2A2742"/>
                </a:solidFill>
                <a:latin typeface="Arimo" pitchFamily="34" charset="0"/>
                <a:ea typeface="Arimo" pitchFamily="34" charset="-122"/>
                <a:cs typeface="Arimo" pitchFamily="34" charset="-120"/>
              </a:rPr>
              <a:t>Presented on recruitment and retention strategies for foreign-trained nurses in oncology at national conferences</a:t>
            </a:r>
            <a:endParaRPr lang="en-US" sz="1750" dirty="0"/>
          </a:p>
        </p:txBody>
      </p:sp>
      <p:pic>
        <p:nvPicPr>
          <p:cNvPr id="6" name="Image 1" descr="preencoded.png"/>
          <p:cNvPicPr>
            <a:picLocks noChangeAspect="1"/>
          </p:cNvPicPr>
          <p:nvPr/>
        </p:nvPicPr>
        <p:blipFill>
          <a:blip r:embed="rId4"/>
          <a:stretch>
            <a:fillRect/>
          </a:stretch>
        </p:blipFill>
        <p:spPr>
          <a:xfrm>
            <a:off x="5229701" y="1755219"/>
            <a:ext cx="4170998" cy="4170998"/>
          </a:xfrm>
          <a:prstGeom prst="rect">
            <a:avLst/>
          </a:prstGeom>
        </p:spPr>
      </p:pic>
      <p:sp>
        <p:nvSpPr>
          <p:cNvPr id="7" name="Text 3"/>
          <p:cNvSpPr/>
          <p:nvPr/>
        </p:nvSpPr>
        <p:spPr>
          <a:xfrm>
            <a:off x="5229701" y="6149102"/>
            <a:ext cx="2892743" cy="348258"/>
          </a:xfrm>
          <a:prstGeom prst="rect">
            <a:avLst/>
          </a:prstGeom>
          <a:noFill/>
          <a:ln/>
        </p:spPr>
        <p:txBody>
          <a:bodyPr wrap="none" lIns="0" tIns="0" rIns="0" bIns="0" rtlCol="0" anchor="t"/>
          <a:lstStyle/>
          <a:p>
            <a:pPr marL="0" indent="0" algn="l">
              <a:lnSpc>
                <a:spcPts val="2700"/>
              </a:lnSpc>
              <a:buNone/>
            </a:pPr>
            <a:r>
              <a:rPr lang="en-US" sz="2150" b="1" dirty="0">
                <a:solidFill>
                  <a:srgbClr val="2A2742"/>
                </a:solidFill>
                <a:latin typeface="Outfit Extra Bold" pitchFamily="34" charset="0"/>
                <a:ea typeface="Outfit Extra Bold" pitchFamily="34" charset="-122"/>
                <a:cs typeface="Outfit Extra Bold" pitchFamily="34" charset="-120"/>
              </a:rPr>
              <a:t>International Lectures</a:t>
            </a:r>
            <a:endParaRPr lang="en-US" sz="2150" dirty="0"/>
          </a:p>
        </p:txBody>
      </p:sp>
      <p:sp>
        <p:nvSpPr>
          <p:cNvPr id="8" name="Text 4"/>
          <p:cNvSpPr/>
          <p:nvPr/>
        </p:nvSpPr>
        <p:spPr>
          <a:xfrm>
            <a:off x="5229701" y="6631067"/>
            <a:ext cx="4170998" cy="1069777"/>
          </a:xfrm>
          <a:prstGeom prst="rect">
            <a:avLst/>
          </a:prstGeom>
          <a:noFill/>
          <a:ln/>
        </p:spPr>
        <p:txBody>
          <a:bodyPr wrap="square" lIns="0" tIns="0" rIns="0" bIns="0" rtlCol="0" anchor="t"/>
          <a:lstStyle/>
          <a:p>
            <a:pPr marL="0" indent="0" algn="l">
              <a:lnSpc>
                <a:spcPts val="2800"/>
              </a:lnSpc>
              <a:buNone/>
            </a:pPr>
            <a:r>
              <a:rPr lang="en-US" sz="1750" dirty="0">
                <a:solidFill>
                  <a:srgbClr val="2A2742"/>
                </a:solidFill>
                <a:latin typeface="Arimo" pitchFamily="34" charset="0"/>
                <a:ea typeface="Arimo" pitchFamily="34" charset="-122"/>
                <a:cs typeface="Arimo" pitchFamily="34" charset="-120"/>
              </a:rPr>
              <a:t>Invited speaker for nursing faculties in Iran on contemporary oncology practice and Canadian healthcare</a:t>
            </a:r>
            <a:endParaRPr lang="en-US" sz="1750" dirty="0"/>
          </a:p>
        </p:txBody>
      </p:sp>
      <p:pic>
        <p:nvPicPr>
          <p:cNvPr id="9" name="Image 2" descr="preencoded.png"/>
          <p:cNvPicPr>
            <a:picLocks noChangeAspect="1"/>
          </p:cNvPicPr>
          <p:nvPr/>
        </p:nvPicPr>
        <p:blipFill>
          <a:blip r:embed="rId5"/>
          <a:stretch>
            <a:fillRect/>
          </a:stretch>
        </p:blipFill>
        <p:spPr>
          <a:xfrm>
            <a:off x="9679305" y="1755219"/>
            <a:ext cx="4170998" cy="4170998"/>
          </a:xfrm>
          <a:prstGeom prst="rect">
            <a:avLst/>
          </a:prstGeom>
        </p:spPr>
      </p:pic>
      <p:sp>
        <p:nvSpPr>
          <p:cNvPr id="10" name="Text 5"/>
          <p:cNvSpPr/>
          <p:nvPr/>
        </p:nvSpPr>
        <p:spPr>
          <a:xfrm>
            <a:off x="9679305" y="6149102"/>
            <a:ext cx="3250883" cy="348258"/>
          </a:xfrm>
          <a:prstGeom prst="rect">
            <a:avLst/>
          </a:prstGeom>
          <a:noFill/>
          <a:ln/>
        </p:spPr>
        <p:txBody>
          <a:bodyPr wrap="none" lIns="0" tIns="0" rIns="0" bIns="0" rtlCol="0" anchor="t"/>
          <a:lstStyle/>
          <a:p>
            <a:pPr marL="0" indent="0" algn="l">
              <a:lnSpc>
                <a:spcPts val="2700"/>
              </a:lnSpc>
              <a:buNone/>
            </a:pPr>
            <a:r>
              <a:rPr lang="en-US" sz="2150" b="1" dirty="0">
                <a:solidFill>
                  <a:srgbClr val="2A2742"/>
                </a:solidFill>
                <a:latin typeface="Outfit Extra Bold" pitchFamily="34" charset="0"/>
                <a:ea typeface="Outfit Extra Bold" pitchFamily="34" charset="-122"/>
                <a:cs typeface="Outfit Extra Bold" pitchFamily="34" charset="-120"/>
              </a:rPr>
              <a:t>Mentorship &amp; Integration</a:t>
            </a:r>
            <a:endParaRPr lang="en-US" sz="2150" dirty="0"/>
          </a:p>
        </p:txBody>
      </p:sp>
      <p:sp>
        <p:nvSpPr>
          <p:cNvPr id="11" name="Text 6"/>
          <p:cNvSpPr/>
          <p:nvPr/>
        </p:nvSpPr>
        <p:spPr>
          <a:xfrm>
            <a:off x="9679305" y="6631067"/>
            <a:ext cx="4170998" cy="1069777"/>
          </a:xfrm>
          <a:prstGeom prst="rect">
            <a:avLst/>
          </a:prstGeom>
          <a:noFill/>
          <a:ln/>
        </p:spPr>
        <p:txBody>
          <a:bodyPr wrap="square" lIns="0" tIns="0" rIns="0" bIns="0" rtlCol="0" anchor="t"/>
          <a:lstStyle/>
          <a:p>
            <a:pPr marL="0" indent="0" algn="l">
              <a:lnSpc>
                <a:spcPts val="2800"/>
              </a:lnSpc>
              <a:buNone/>
            </a:pPr>
            <a:r>
              <a:rPr lang="en-US" sz="1750" dirty="0">
                <a:solidFill>
                  <a:srgbClr val="2A2742"/>
                </a:solidFill>
                <a:latin typeface="Arimo" pitchFamily="34" charset="0"/>
                <a:ea typeface="Arimo" pitchFamily="34" charset="-122"/>
                <a:cs typeface="Arimo" pitchFamily="34" charset="-120"/>
              </a:rPr>
              <a:t>Developing supportive pathways for internationally trained nurses in specialized cancer care settings</a:t>
            </a:r>
            <a:endParaRPr lang="en-US" sz="17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503</Words>
  <Application>Microsoft Office PowerPoint</Application>
  <PresentationFormat>Custom</PresentationFormat>
  <Paragraphs>85</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Outfit Light</vt:lpstr>
      <vt:lpstr>Outfit Extra Bold</vt:lpstr>
      <vt:lpstr>Arimo</vt:lpstr>
      <vt:lpstr>HGMaruGothicMPRO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Soheil Najafi Mehri</cp:lastModifiedBy>
  <cp:revision>3</cp:revision>
  <dcterms:created xsi:type="dcterms:W3CDTF">2025-11-26T04:23:33Z</dcterms:created>
  <dcterms:modified xsi:type="dcterms:W3CDTF">2025-11-26T06:35:12Z</dcterms:modified>
</cp:coreProperties>
</file>