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4630400" cy="8229600"/>
  <p:notesSz cx="8229600" cy="14630400"/>
  <p:embeddedFontLst>
    <p:embeddedFont>
      <p:font typeface="HGMaruGothicMPRO" panose="020F0400000000000000" pitchFamily="34" charset="-128"/>
      <p:regular r:id="rId15"/>
    </p:embeddedFont>
    <p:embeddedFont>
      <p:font typeface="Funnel Sans" panose="020B0604020202020204" charset="0"/>
      <p:regular r:id="rId16"/>
    </p:embeddedFont>
    <p:embeddedFont>
      <p:font typeface="Mona Sans Semi Bold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632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50450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Integrating Internationally Educated Nurses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158734"/>
            <a:ext cx="644247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Addressing Canada's Critical Nursing Shortage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853226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Evaluating and enhancing Ontario and Canada's policies to integrate IENs into the healthcare workforce</a:t>
            </a:r>
            <a:endParaRPr lang="en-US" sz="1750" dirty="0"/>
          </a:p>
        </p:txBody>
      </p:sp>
      <p:pic>
        <p:nvPicPr>
          <p:cNvPr id="8" name="Picture 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15386D7C-2C89-4246-694C-DD38623C20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852B62-1504-5984-DEF4-9E295ADD57F0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0" name="Picture 9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0DBBE297-4E30-D921-8606-0D9DCA064A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45212"/>
            <a:ext cx="1125509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Reform #4: Financial Support Framework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478042" y="3381970"/>
            <a:ext cx="278987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$4K</a:t>
            </a:r>
            <a:endParaRPr lang="en-US" sz="44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32" y="1964293"/>
            <a:ext cx="3402330" cy="340233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55420" y="565011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Integration Grant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6140529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Nursing Integration Grant to offset assessment and licensing costs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920145" y="3381970"/>
            <a:ext cx="278987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100%</a:t>
            </a:r>
            <a:endParaRPr lang="en-US" sz="44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4035" y="1964293"/>
            <a:ext cx="3402330" cy="340233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897523" y="565011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Exam Fee Waiver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5235893" y="6140529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First-attempt NCLEX fee waiver for all eligible IENs</a:t>
            </a:r>
            <a:endParaRPr lang="en-US" sz="1750" dirty="0"/>
          </a:p>
        </p:txBody>
      </p:sp>
      <p:sp>
        <p:nvSpPr>
          <p:cNvPr id="11" name="Text 7"/>
          <p:cNvSpPr/>
          <p:nvPr/>
        </p:nvSpPr>
        <p:spPr>
          <a:xfrm>
            <a:off x="10362248" y="3381970"/>
            <a:ext cx="278987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44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25-40%</a:t>
            </a:r>
            <a:endParaRPr lang="en-US" sz="445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6138" y="1964293"/>
            <a:ext cx="3402330" cy="340233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0339626" y="565011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Retention Boost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9677995" y="6140529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Improved retention through structured mentorship programs</a:t>
            </a:r>
            <a:endParaRPr lang="en-US" sz="1750" dirty="0"/>
          </a:p>
        </p:txBody>
      </p:sp>
      <p:sp>
        <p:nvSpPr>
          <p:cNvPr id="15" name="Text 10"/>
          <p:cNvSpPr/>
          <p:nvPr/>
        </p:nvSpPr>
        <p:spPr>
          <a:xfrm>
            <a:off x="793790" y="7121485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Reducing financial inequities removes critical barriers to integration and improves long-term workforce retention.</a:t>
            </a:r>
            <a:endParaRPr lang="en-US" sz="1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783681"/>
            <a:ext cx="1017436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Reform #5: National Tracking System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229576"/>
            <a:ext cx="300239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Coordinated Planning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71999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Enable interprovincial workforce coordination and strategic deployment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235893" y="422957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Policy Evaluation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235893" y="471999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Track effectiveness of integration initiatives across jurisdictions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677995" y="4229576"/>
            <a:ext cx="307859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Data-Driven Decisions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677995" y="471999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Support evidence-based policy development and resource allocation</a:t>
            </a:r>
            <a:endParaRPr lang="en-US" sz="1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4091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47184" y="440531"/>
            <a:ext cx="4005858" cy="500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 Path Forward</a:t>
            </a:r>
            <a:endParaRPr lang="en-US" sz="3150" dirty="0"/>
          </a:p>
        </p:txBody>
      </p:sp>
      <p:sp>
        <p:nvSpPr>
          <p:cNvPr id="4" name="Text 1"/>
          <p:cNvSpPr/>
          <p:nvPr/>
        </p:nvSpPr>
        <p:spPr>
          <a:xfrm>
            <a:off x="6287453" y="1361837"/>
            <a:ext cx="7782163" cy="5126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Canada's current policy landscape for integrating IENs is moderately effective, but insufficient to resolve the magnitude of the nursing shortage.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6047184" y="1181576"/>
            <a:ext cx="22860" cy="873204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047184" y="2235041"/>
            <a:ext cx="160139" cy="200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01</a:t>
            </a:r>
            <a:endParaRPr lang="en-US" sz="1250" dirty="0"/>
          </a:p>
        </p:txBody>
      </p:sp>
      <p:sp>
        <p:nvSpPr>
          <p:cNvPr id="7" name="Shape 4"/>
          <p:cNvSpPr/>
          <p:nvPr/>
        </p:nvSpPr>
        <p:spPr>
          <a:xfrm>
            <a:off x="6047184" y="2484477"/>
            <a:ext cx="8022431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047184" y="2610207"/>
            <a:ext cx="2002869" cy="250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Accelerate Licensing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6047184" y="2956560"/>
            <a:ext cx="8022431" cy="256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90-day fast-track assessment with AI support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6047184" y="3493175"/>
            <a:ext cx="160139" cy="200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02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6047184" y="3742611"/>
            <a:ext cx="8022431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047184" y="3868341"/>
            <a:ext cx="2002869" cy="250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Expand Capacity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6047184" y="4214693"/>
            <a:ext cx="8022431" cy="256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Scale bridging programs to meet full demand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6047184" y="4751308"/>
            <a:ext cx="160139" cy="200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03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6047184" y="5000744"/>
            <a:ext cx="8022431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6047184" y="5126474"/>
            <a:ext cx="2002869" cy="250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Provide Support</a:t>
            </a:r>
            <a:endParaRPr lang="en-US" sz="1550" dirty="0"/>
          </a:p>
        </p:txBody>
      </p:sp>
      <p:sp>
        <p:nvSpPr>
          <p:cNvPr id="17" name="Text 14"/>
          <p:cNvSpPr/>
          <p:nvPr/>
        </p:nvSpPr>
        <p:spPr>
          <a:xfrm>
            <a:off x="6047184" y="5472827"/>
            <a:ext cx="8022431" cy="256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Financial grants and clinical fellowships</a:t>
            </a:r>
            <a:endParaRPr lang="en-US" sz="1250" dirty="0"/>
          </a:p>
        </p:txBody>
      </p:sp>
      <p:sp>
        <p:nvSpPr>
          <p:cNvPr id="18" name="Text 15"/>
          <p:cNvSpPr/>
          <p:nvPr/>
        </p:nvSpPr>
        <p:spPr>
          <a:xfrm>
            <a:off x="6047184" y="6009442"/>
            <a:ext cx="160139" cy="2002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04</a:t>
            </a:r>
            <a:endParaRPr lang="en-US" sz="1250" dirty="0"/>
          </a:p>
        </p:txBody>
      </p:sp>
      <p:sp>
        <p:nvSpPr>
          <p:cNvPr id="19" name="Shape 16"/>
          <p:cNvSpPr/>
          <p:nvPr/>
        </p:nvSpPr>
        <p:spPr>
          <a:xfrm>
            <a:off x="6047184" y="6258878"/>
            <a:ext cx="8022431" cy="2286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7"/>
          <p:cNvSpPr/>
          <p:nvPr/>
        </p:nvSpPr>
        <p:spPr>
          <a:xfrm>
            <a:off x="6047184" y="6384608"/>
            <a:ext cx="2002869" cy="250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Strengthen Systems</a:t>
            </a:r>
            <a:endParaRPr lang="en-US" sz="1550" dirty="0"/>
          </a:p>
        </p:txBody>
      </p:sp>
      <p:sp>
        <p:nvSpPr>
          <p:cNvPr id="21" name="Text 18"/>
          <p:cNvSpPr/>
          <p:nvPr/>
        </p:nvSpPr>
        <p:spPr>
          <a:xfrm>
            <a:off x="6047184" y="6730960"/>
            <a:ext cx="8022431" cy="2563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Mentorship programs and national tracking</a:t>
            </a:r>
            <a:endParaRPr lang="en-US" sz="1250" dirty="0"/>
          </a:p>
        </p:txBody>
      </p:sp>
      <p:sp>
        <p:nvSpPr>
          <p:cNvPr id="22" name="Text 19"/>
          <p:cNvSpPr/>
          <p:nvPr/>
        </p:nvSpPr>
        <p:spPr>
          <a:xfrm>
            <a:off x="6047184" y="7287697"/>
            <a:ext cx="8022431" cy="5126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Implementing these targeted reforms would significantly enhance IEN integration and bolster the sustainability of Canada's healthcare workforce.</a:t>
            </a:r>
            <a:endParaRPr lang="en-US" sz="12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/>
          <p:cNvSpPr/>
          <p:nvPr/>
        </p:nvSpPr>
        <p:spPr>
          <a:xfrm>
            <a:off x="1185676" y="2615192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Soheil Najafi Mehri, BScN, MSN, </a:t>
            </a:r>
          </a:p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Richmond Hill College for Healthcare and Technology Management Research Committee Member, CANO/ACIO</a:t>
            </a:r>
            <a:endParaRPr lang="en-US" sz="1750" dirty="0"/>
          </a:p>
        </p:txBody>
      </p:sp>
      <p:pic>
        <p:nvPicPr>
          <p:cNvPr id="6" name="Picture 5" descr="A person wearing glasses and a black sweater&#10;&#10;Description automatically generated">
            <a:extLst>
              <a:ext uri="{FF2B5EF4-FFF2-40B4-BE49-F238E27FC236}">
                <a16:creationId xmlns:a16="http://schemas.microsoft.com/office/drawing/2014/main" id="{23076FEA-6E9B-55BA-225E-5BAF2F1D7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5" y="529603"/>
            <a:ext cx="1828800" cy="1826799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2405B356-85FE-FF6B-1901-B026463D07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477" y="1573631"/>
            <a:ext cx="640080" cy="536948"/>
          </a:xfrm>
          <a:prstGeom prst="rect">
            <a:avLst/>
          </a:prstGeom>
        </p:spPr>
      </p:pic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B7890055-8B90-5876-7A23-9E8544749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pic>
        <p:nvPicPr>
          <p:cNvPr id="2" name="Picture 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75498AC1-A844-F30E-1863-6B5FC123B5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065" y="6021828"/>
            <a:ext cx="2657336" cy="12289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395162-C789-4226-989E-8F53B27E9CBD}"/>
              </a:ext>
            </a:extLst>
          </p:cNvPr>
          <p:cNvSpPr txBox="1"/>
          <p:nvPr/>
        </p:nvSpPr>
        <p:spPr>
          <a:xfrm>
            <a:off x="2809774" y="7250760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4" name="Picture 3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D28F46B4-B00F-333E-C785-2851739F3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3" y="6024405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613071"/>
            <a:ext cx="764178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Nursing Shortage Crisis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866084"/>
            <a:ext cx="760428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Canada faces a critical nursing shortage that threatens healthcare delivery nationwide. Internationally Educated Nurses (IENs) represent a vital solution to this workforce gap.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6158865"/>
            <a:ext cx="760428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Ontario and Canada must evaluate and enhance integration policies to effectively leverage this skilled talent pool and ensure sustainable healthcare staffing.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959096" y="5030510"/>
            <a:ext cx="4885015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20+</a:t>
            </a:r>
            <a:endParaRPr lang="en-US" sz="5850" dirty="0"/>
          </a:p>
        </p:txBody>
      </p:sp>
      <p:sp>
        <p:nvSpPr>
          <p:cNvPr id="7" name="Text 4"/>
          <p:cNvSpPr/>
          <p:nvPr/>
        </p:nvSpPr>
        <p:spPr>
          <a:xfrm>
            <a:off x="9983986" y="60623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Years Experience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8959096" y="6643449"/>
            <a:ext cx="48850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Clinical practice and academic development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62376"/>
            <a:ext cx="598562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Crisis in Numbers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138130"/>
            <a:ext cx="304800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117K</a:t>
            </a:r>
            <a:endParaRPr lang="en-US" sz="5850" dirty="0"/>
          </a:p>
        </p:txBody>
      </p:sp>
      <p:sp>
        <p:nvSpPr>
          <p:cNvPr id="4" name="Text 2"/>
          <p:cNvSpPr/>
          <p:nvPr/>
        </p:nvSpPr>
        <p:spPr>
          <a:xfrm>
            <a:off x="900113" y="416992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Projected Shortage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793790" y="4660344"/>
            <a:ext cx="304800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Nurses needed by 2031 according to CIHI projections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4125278" y="3138130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10-14</a:t>
            </a:r>
            <a:endParaRPr lang="en-US" sz="5850" dirty="0"/>
          </a:p>
        </p:txBody>
      </p:sp>
      <p:sp>
        <p:nvSpPr>
          <p:cNvPr id="7" name="Text 5"/>
          <p:cNvSpPr/>
          <p:nvPr/>
        </p:nvSpPr>
        <p:spPr>
          <a:xfrm>
            <a:off x="4231719" y="416992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Months to Assess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4125278" y="4660344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Average IEN credential assessment timeline in Ontario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456884" y="3138130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25-30%</a:t>
            </a:r>
            <a:endParaRPr lang="en-US" sz="5850" dirty="0"/>
          </a:p>
        </p:txBody>
      </p:sp>
      <p:sp>
        <p:nvSpPr>
          <p:cNvPr id="10" name="Text 8"/>
          <p:cNvSpPr/>
          <p:nvPr/>
        </p:nvSpPr>
        <p:spPr>
          <a:xfrm>
            <a:off x="7563326" y="416992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Capacity Gap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7456884" y="4660344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Bridging programs meet only a fraction of applicant demand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10788491" y="3138130"/>
            <a:ext cx="304811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$8-12K</a:t>
            </a:r>
            <a:endParaRPr lang="en-US" sz="5850" dirty="0"/>
          </a:p>
        </p:txBody>
      </p:sp>
      <p:sp>
        <p:nvSpPr>
          <p:cNvPr id="13" name="Text 11"/>
          <p:cNvSpPr/>
          <p:nvPr/>
        </p:nvSpPr>
        <p:spPr>
          <a:xfrm>
            <a:off x="10894933" y="416992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Financial Barrier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10788491" y="4660344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Total cost per IEN for assessment, testing, and licensing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93790" y="600420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Ontario faces disproportionate impact due to rapid population growth, increasing care complexity, and workforce burnout.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359218"/>
            <a:ext cx="704135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Current Policy Landscape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63497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What's Working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793790" y="3287077"/>
            <a:ext cx="35015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Dedicated immigration pathways for healthcare workers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793790" y="4455081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Expedited credential assessment processes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793790" y="5260181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Bridging programs for skills integration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93790" y="6065282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Federal and provincial coordination efforts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4856321" y="2634972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Critical Gaps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4856321" y="3287077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Assessment timelines still exceed 10 months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4856321" y="4092178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Bridging capacity meets only 25-30% of demand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4856321" y="489727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Financial barriers remain prohibitive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4856321" y="5702379"/>
            <a:ext cx="35015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Limited mentorship and onboarding support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1279" y="560308"/>
            <a:ext cx="9424988" cy="6349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IEN Journey: Barriers at Every Step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7303770" y="1601629"/>
            <a:ext cx="22860" cy="6067663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99860" y="1818799"/>
            <a:ext cx="609600" cy="22860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086600" y="1601629"/>
            <a:ext cx="457200" cy="457200"/>
          </a:xfrm>
          <a:prstGeom prst="roundRect">
            <a:avLst>
              <a:gd name="adj" fmla="val 1867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7162800" y="1639729"/>
            <a:ext cx="3048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3445312" y="1671399"/>
            <a:ext cx="285380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Credential Assessment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711279" y="2110859"/>
            <a:ext cx="5587841" cy="6503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NNAS and CNO review process takes 10-14 months on average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520940" y="3037999"/>
            <a:ext cx="609600" cy="22860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086600" y="2820829"/>
            <a:ext cx="457200" cy="457200"/>
          </a:xfrm>
          <a:prstGeom prst="roundRect">
            <a:avLst>
              <a:gd name="adj" fmla="val 1867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162800" y="2858929"/>
            <a:ext cx="3048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8331279" y="2890599"/>
            <a:ext cx="2540437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Language Testing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8331279" y="3330059"/>
            <a:ext cx="5587841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English proficiency requirements add time and cost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499860" y="4088963"/>
            <a:ext cx="609600" cy="22860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7086600" y="3871793"/>
            <a:ext cx="457200" cy="457200"/>
          </a:xfrm>
          <a:prstGeom prst="roundRect">
            <a:avLst>
              <a:gd name="adj" fmla="val 1867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162800" y="3909893"/>
            <a:ext cx="3048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3758684" y="3941564"/>
            <a:ext cx="2540437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Bridging Programs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711279" y="4381024"/>
            <a:ext cx="5587841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Limited capacity creates bottlenecks and waiting lists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520940" y="5139928"/>
            <a:ext cx="609600" cy="22860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7086600" y="4922758"/>
            <a:ext cx="457200" cy="457200"/>
          </a:xfrm>
          <a:prstGeom prst="roundRect">
            <a:avLst>
              <a:gd name="adj" fmla="val 1867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162800" y="4960858"/>
            <a:ext cx="3048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8331279" y="4992529"/>
            <a:ext cx="2540437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NCLEX Examination</a:t>
            </a:r>
            <a:endParaRPr lang="en-US" sz="2000" dirty="0"/>
          </a:p>
        </p:txBody>
      </p:sp>
      <p:sp>
        <p:nvSpPr>
          <p:cNvPr id="23" name="Text 21"/>
          <p:cNvSpPr/>
          <p:nvPr/>
        </p:nvSpPr>
        <p:spPr>
          <a:xfrm>
            <a:off x="8331279" y="5431988"/>
            <a:ext cx="5587841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High-stakes testing with significant financial investment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499860" y="6190893"/>
            <a:ext cx="609600" cy="22860"/>
          </a:xfrm>
          <a:prstGeom prst="roundRect">
            <a:avLst>
              <a:gd name="adj" fmla="val 373402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7086600" y="5973723"/>
            <a:ext cx="457200" cy="457200"/>
          </a:xfrm>
          <a:prstGeom prst="roundRect">
            <a:avLst>
              <a:gd name="adj" fmla="val 1867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7162800" y="6011823"/>
            <a:ext cx="3048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5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3327202" y="6043493"/>
            <a:ext cx="297191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Employment Integration</a:t>
            </a:r>
            <a:endParaRPr lang="en-US" sz="2000" dirty="0"/>
          </a:p>
        </p:txBody>
      </p:sp>
      <p:sp>
        <p:nvSpPr>
          <p:cNvPr id="28" name="Text 26"/>
          <p:cNvSpPr/>
          <p:nvPr/>
        </p:nvSpPr>
        <p:spPr>
          <a:xfrm>
            <a:off x="711279" y="6482953"/>
            <a:ext cx="5587841" cy="3251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Lack of Canadian experience creates hiring challenges</a:t>
            </a: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9228" y="568285"/>
            <a:ext cx="7698343" cy="1290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Reform #1: Fast-Track Assessment Model</a:t>
            </a:r>
            <a:endParaRPr lang="en-US" sz="4050" dirty="0"/>
          </a:p>
        </p:txBody>
      </p:sp>
      <p:sp>
        <p:nvSpPr>
          <p:cNvPr id="4" name="Shape 1"/>
          <p:cNvSpPr/>
          <p:nvPr/>
        </p:nvSpPr>
        <p:spPr>
          <a:xfrm>
            <a:off x="6209228" y="2168843"/>
            <a:ext cx="3745944" cy="2361605"/>
          </a:xfrm>
          <a:prstGeom prst="roundRect">
            <a:avLst>
              <a:gd name="adj" fmla="val 36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423303" y="2382917"/>
            <a:ext cx="619482" cy="619482"/>
          </a:xfrm>
          <a:prstGeom prst="roundRect">
            <a:avLst>
              <a:gd name="adj" fmla="val 1475924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3681" y="2553295"/>
            <a:ext cx="278725" cy="2787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423303" y="3208853"/>
            <a:ext cx="2581632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90-Day Maximum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6423303" y="3655338"/>
            <a:ext cx="3317796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Reduce assessment timeline from 10-14 months to 90 days maximum</a:t>
            </a:r>
            <a:endParaRPr lang="en-US" sz="1600" dirty="0"/>
          </a:p>
        </p:txBody>
      </p:sp>
      <p:sp>
        <p:nvSpPr>
          <p:cNvPr id="9" name="Shape 5"/>
          <p:cNvSpPr/>
          <p:nvPr/>
        </p:nvSpPr>
        <p:spPr>
          <a:xfrm>
            <a:off x="10161627" y="2168843"/>
            <a:ext cx="3745944" cy="2361605"/>
          </a:xfrm>
          <a:prstGeom prst="roundRect">
            <a:avLst>
              <a:gd name="adj" fmla="val 36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6"/>
          <p:cNvSpPr/>
          <p:nvPr/>
        </p:nvSpPr>
        <p:spPr>
          <a:xfrm>
            <a:off x="10375702" y="2382917"/>
            <a:ext cx="619482" cy="619482"/>
          </a:xfrm>
          <a:prstGeom prst="roundRect">
            <a:avLst>
              <a:gd name="adj" fmla="val 1475924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46080" y="2553295"/>
            <a:ext cx="278725" cy="278725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0375702" y="3208853"/>
            <a:ext cx="2581632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AI-Enabled Review</a:t>
            </a:r>
            <a:endParaRPr lang="en-US" sz="2000" dirty="0"/>
          </a:p>
        </p:txBody>
      </p:sp>
      <p:sp>
        <p:nvSpPr>
          <p:cNvPr id="13" name="Text 8"/>
          <p:cNvSpPr/>
          <p:nvPr/>
        </p:nvSpPr>
        <p:spPr>
          <a:xfrm>
            <a:off x="10375702" y="3655338"/>
            <a:ext cx="3317796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Implement AI-driven credential comparison for faster processing</a:t>
            </a: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>
            <a:off x="6209228" y="4736902"/>
            <a:ext cx="7698343" cy="2031087"/>
          </a:xfrm>
          <a:prstGeom prst="roundRect">
            <a:avLst>
              <a:gd name="adj" fmla="val 427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6423303" y="4950976"/>
            <a:ext cx="619482" cy="619482"/>
          </a:xfrm>
          <a:prstGeom prst="roundRect">
            <a:avLst>
              <a:gd name="adj" fmla="val 1475924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93681" y="5121354"/>
            <a:ext cx="278725" cy="278725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423303" y="5776913"/>
            <a:ext cx="2849523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Risk-Based Categories</a:t>
            </a:r>
            <a:endParaRPr lang="en-US" sz="2000" dirty="0"/>
          </a:p>
        </p:txBody>
      </p:sp>
      <p:sp>
        <p:nvSpPr>
          <p:cNvPr id="18" name="Text 12"/>
          <p:cNvSpPr/>
          <p:nvPr/>
        </p:nvSpPr>
        <p:spPr>
          <a:xfrm>
            <a:off x="6423303" y="6223397"/>
            <a:ext cx="7270194" cy="330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Establish country-of-training categories for streamlined evaluation</a:t>
            </a:r>
            <a:endParaRPr lang="en-US" sz="1600" dirty="0"/>
          </a:p>
        </p:txBody>
      </p:sp>
      <p:sp>
        <p:nvSpPr>
          <p:cNvPr id="19" name="Text 13"/>
          <p:cNvSpPr/>
          <p:nvPr/>
        </p:nvSpPr>
        <p:spPr>
          <a:xfrm>
            <a:off x="6209228" y="7000280"/>
            <a:ext cx="7698343" cy="6610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Accelerated licensing would enable faster workforce deployment while maintaining quality standards.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8558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Reform #2: Expand Bridging Capacity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643307"/>
            <a:ext cx="1134070" cy="1669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1074" y="287012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Hybrid Programs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641074" y="3360539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Expand online and hybrid bridging options to increase accessibility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4313158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41074" y="4539972"/>
            <a:ext cx="297715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Hospital Partnerships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7641074" y="5030391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Mandate hospitals to support clinical placements for IENs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5674042"/>
            <a:ext cx="1134070" cy="166985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41074" y="590085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Scale Capacity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641074" y="6391275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Increase bridging program capacity to meet 100% of demand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1069371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Reform #3: Clinical Fellowship Program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68366"/>
            <a:ext cx="4319111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Paid 3-6 Month Fellowship</a:t>
            </a:r>
            <a:endParaRPr lang="en-US" sz="2650" dirty="0"/>
          </a:p>
        </p:txBody>
      </p:sp>
      <p:sp>
        <p:nvSpPr>
          <p:cNvPr id="4" name="Text 2"/>
          <p:cNvSpPr/>
          <p:nvPr/>
        </p:nvSpPr>
        <p:spPr>
          <a:xfrm>
            <a:off x="793790" y="2820472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Modeled after UK NHS and Australian frameworks, providing: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387447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Supervised Canadian clinical experience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3829645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Immediate contribution to staffing needs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4271843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Structured competency development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93790" y="4714042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Mentorship and professional integration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93790" y="5281017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Impact:</a:t>
            </a: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 Addresses both workforce gaps and experience requirements simultaneously</a:t>
            </a:r>
            <a:endParaRPr lang="en-US" sz="1750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612</Words>
  <Application>Microsoft Office PowerPoint</Application>
  <PresentationFormat>Custom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Funnel Sans</vt:lpstr>
      <vt:lpstr>Mona Sans Semi Bold</vt:lpstr>
      <vt:lpstr>Mona Sans Light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4</cp:revision>
  <dcterms:created xsi:type="dcterms:W3CDTF">2025-11-26T04:36:53Z</dcterms:created>
  <dcterms:modified xsi:type="dcterms:W3CDTF">2025-11-26T06:34:43Z</dcterms:modified>
</cp:coreProperties>
</file>