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4630400" cy="8229600"/>
  <p:notesSz cx="8229600" cy="14630400"/>
  <p:embeddedFontLst>
    <p:embeddedFont>
      <p:font typeface="HGMaruGothicMPRO" panose="020F0400000000000000" pitchFamily="34" charset="-128"/>
      <p:regular r:id="rId13"/>
    </p:embeddedFont>
    <p:embeddedFont>
      <p:font typeface="Funnel Sans" panose="020B0604020202020204" charset="0"/>
      <p:regular r:id="rId14"/>
    </p:embeddedFont>
    <p:embeddedFont>
      <p:font typeface="Mona Sans Semi Bol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9" d="100"/>
          <a:sy n="59" d="100"/>
        </p:scale>
        <p:origin x="1066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468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314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781776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Enhancing Patient Safety in Step-Down Units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539496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Through Culturally Responsive Care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793790" y="5157549"/>
            <a:ext cx="7556421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Presented by Leila Hassani Khodajoo, RN, BScN, MBA</a:t>
            </a:r>
            <a:endParaRPr lang="en-US" sz="1400" dirty="0"/>
          </a:p>
        </p:txBody>
      </p:sp>
      <p:pic>
        <p:nvPicPr>
          <p:cNvPr id="6" name="Picture 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9E17D87F-F04E-E19A-A523-18E49E574F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57" y="248045"/>
            <a:ext cx="2657336" cy="1228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9CA379D-2EF2-F82C-9072-05C5AFD232F9}"/>
              </a:ext>
            </a:extLst>
          </p:cNvPr>
          <p:cNvSpPr txBox="1"/>
          <p:nvPr/>
        </p:nvSpPr>
        <p:spPr>
          <a:xfrm>
            <a:off x="2189366" y="147697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8" name="Picture 7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67D7711F-8E1C-CB51-EB45-C097946228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85" y="250622"/>
            <a:ext cx="1828800" cy="15341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110740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Keywords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273147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Understanding the core concepts of this research.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3891201"/>
            <a:ext cx="4196358" cy="1177528"/>
          </a:xfrm>
          <a:prstGeom prst="roundRect">
            <a:avLst>
              <a:gd name="adj" fmla="val 4623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1028224" y="412563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Patient Safety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5216962" y="3891201"/>
            <a:ext cx="4196358" cy="1177528"/>
          </a:xfrm>
          <a:prstGeom prst="roundRect">
            <a:avLst>
              <a:gd name="adj" fmla="val 4623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451396" y="4125635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Intermediate Care Facilities</a:t>
            </a:r>
            <a:endParaRPr lang="en-US" sz="2200" dirty="0"/>
          </a:p>
        </p:txBody>
      </p:sp>
      <p:sp>
        <p:nvSpPr>
          <p:cNvPr id="8" name="Shape 6"/>
          <p:cNvSpPr/>
          <p:nvPr/>
        </p:nvSpPr>
        <p:spPr>
          <a:xfrm>
            <a:off x="9640133" y="3891201"/>
            <a:ext cx="4196358" cy="1177528"/>
          </a:xfrm>
          <a:prstGeom prst="roundRect">
            <a:avLst>
              <a:gd name="adj" fmla="val 4623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9874568" y="4125635"/>
            <a:ext cx="293798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Cultural Competency</a:t>
            </a:r>
            <a:endParaRPr lang="en-US" sz="2200" dirty="0"/>
          </a:p>
        </p:txBody>
      </p:sp>
      <p:sp>
        <p:nvSpPr>
          <p:cNvPr id="10" name="Shape 8"/>
          <p:cNvSpPr/>
          <p:nvPr/>
        </p:nvSpPr>
        <p:spPr>
          <a:xfrm>
            <a:off x="793790" y="5295543"/>
            <a:ext cx="6407944" cy="823198"/>
          </a:xfrm>
          <a:prstGeom prst="roundRect">
            <a:avLst>
              <a:gd name="adj" fmla="val 6613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1028224" y="5529977"/>
            <a:ext cx="296525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Transcultural Nursing</a:t>
            </a:r>
            <a:endParaRPr lang="en-US" sz="2200" dirty="0"/>
          </a:p>
        </p:txBody>
      </p:sp>
      <p:sp>
        <p:nvSpPr>
          <p:cNvPr id="12" name="Shape 10"/>
          <p:cNvSpPr/>
          <p:nvPr/>
        </p:nvSpPr>
        <p:spPr>
          <a:xfrm>
            <a:off x="7428548" y="5295543"/>
            <a:ext cx="6407944" cy="823198"/>
          </a:xfrm>
          <a:prstGeom prst="roundRect">
            <a:avLst>
              <a:gd name="adj" fmla="val 66131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7662982" y="55299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Interpreter Services</a:t>
            </a: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About the Presenter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196703"/>
            <a:ext cx="4885015" cy="488501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39828" y="2168366"/>
            <a:ext cx="322421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Leila Hassani Khodajoo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6239828" y="2749510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RN, BScN, MBA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239828" y="3316486"/>
            <a:ext cx="760428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Unity Health Toronto, St Joseph Healthcare Center (Hospital), Toronto, Canada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239828" y="4246364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Specialty: Nursing, Healthcare Management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6239828" y="4813340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Nationality: Canadian</a:t>
            </a:r>
            <a:endParaRPr lang="en-US" sz="1750" dirty="0"/>
          </a:p>
        </p:txBody>
      </p:sp>
      <p:pic>
        <p:nvPicPr>
          <p:cNvPr id="9" name="Picture 8" descr="A person taking a selfie&#10;&#10;Description automatically generated">
            <a:extLst>
              <a:ext uri="{FF2B5EF4-FFF2-40B4-BE49-F238E27FC236}">
                <a16:creationId xmlns:a16="http://schemas.microsoft.com/office/drawing/2014/main" id="{318016C0-40D1-A6CC-69DE-1112A07055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0238" y="586383"/>
            <a:ext cx="1828800" cy="1828800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B70E383D-09BF-3597-9451-F156E6336D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000" y="6414285"/>
            <a:ext cx="2657336" cy="12289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027419-6B76-BB1F-5FAA-C3EB91860BDE}"/>
              </a:ext>
            </a:extLst>
          </p:cNvPr>
          <p:cNvSpPr txBox="1"/>
          <p:nvPr/>
        </p:nvSpPr>
        <p:spPr>
          <a:xfrm>
            <a:off x="8205709" y="7643217"/>
            <a:ext cx="46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HGMaruGothicMPRO" panose="020B0400000000000000" pitchFamily="34" charset="-128"/>
                <a:ea typeface="HGMaruGothicMPRO" panose="020B0400000000000000" pitchFamily="34" charset="-128"/>
                <a:cs typeface="Tahoma" panose="020B0604030504040204" pitchFamily="34" charset="0"/>
              </a:rPr>
              <a:t>Richmond Hill College</a:t>
            </a:r>
          </a:p>
        </p:txBody>
      </p:sp>
      <p:pic>
        <p:nvPicPr>
          <p:cNvPr id="12" name="Picture 11" descr="A logo with a black background&#10;&#10;AI-generated content may be incorrect.">
            <a:extLst>
              <a:ext uri="{FF2B5EF4-FFF2-40B4-BE49-F238E27FC236}">
                <a16:creationId xmlns:a16="http://schemas.microsoft.com/office/drawing/2014/main" id="{FB48B778-D543-3423-52CC-1924D70FE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828" y="6416862"/>
            <a:ext cx="1828800" cy="153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20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8457605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The Challenge in Step-Down Units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38" y="1752481"/>
            <a:ext cx="6342102" cy="63421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74280" y="1726644"/>
            <a:ext cx="2577584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Intermediate Care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7574280" y="2254925"/>
            <a:ext cx="6342102" cy="6598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SDUs bridge the gap between intensive care and general wards for stable but high-risk patients.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7574280" y="3120866"/>
            <a:ext cx="2647117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Multicultural Context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7574280" y="3649147"/>
            <a:ext cx="6342102" cy="989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Diverse patient populations introduce linguistic, cultural, and religious factors that can impact communication, adherence, and safety.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70784" y="617815"/>
            <a:ext cx="7325678" cy="700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Culturally Responsive Care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270784" y="1654254"/>
            <a:ext cx="7575233" cy="7169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Integrating patient values and beliefs into clinical decision-making is key to enhancing safety.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6270784" y="2623304"/>
            <a:ext cx="3675578" cy="2561392"/>
          </a:xfrm>
          <a:prstGeom prst="roundRect">
            <a:avLst>
              <a:gd name="adj" fmla="val 3675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502479" y="2855000"/>
            <a:ext cx="672346" cy="672346"/>
          </a:xfrm>
          <a:prstGeom prst="roundRect">
            <a:avLst>
              <a:gd name="adj" fmla="val 13598780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87383" y="3039785"/>
            <a:ext cx="302538" cy="30253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502479" y="3751421"/>
            <a:ext cx="2801541" cy="3501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Respecting Values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6502479" y="4236006"/>
            <a:ext cx="3212187" cy="7169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Acknowledging and integrating diverse patient values.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10170438" y="2623304"/>
            <a:ext cx="3675578" cy="2561392"/>
          </a:xfrm>
          <a:prstGeom prst="roundRect">
            <a:avLst>
              <a:gd name="adj" fmla="val 3675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7"/>
          <p:cNvSpPr/>
          <p:nvPr/>
        </p:nvSpPr>
        <p:spPr>
          <a:xfrm>
            <a:off x="10402133" y="2855000"/>
            <a:ext cx="672346" cy="672346"/>
          </a:xfrm>
          <a:prstGeom prst="roundRect">
            <a:avLst>
              <a:gd name="adj" fmla="val 13598780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87038" y="3039785"/>
            <a:ext cx="302538" cy="302538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0402133" y="3751421"/>
            <a:ext cx="3000137" cy="3501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Clear Communication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10402133" y="4236006"/>
            <a:ext cx="3212187" cy="7169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Overcoming language and cultural barriers.</a:t>
            </a:r>
            <a:endParaRPr lang="en-US" sz="1750" dirty="0"/>
          </a:p>
        </p:txBody>
      </p:sp>
      <p:sp>
        <p:nvSpPr>
          <p:cNvPr id="15" name="Shape 10"/>
          <p:cNvSpPr/>
          <p:nvPr/>
        </p:nvSpPr>
        <p:spPr>
          <a:xfrm>
            <a:off x="6270784" y="5408771"/>
            <a:ext cx="7575233" cy="2202894"/>
          </a:xfrm>
          <a:prstGeom prst="roundRect">
            <a:avLst>
              <a:gd name="adj" fmla="val 427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1"/>
          <p:cNvSpPr/>
          <p:nvPr/>
        </p:nvSpPr>
        <p:spPr>
          <a:xfrm>
            <a:off x="6502479" y="5640467"/>
            <a:ext cx="672346" cy="672346"/>
          </a:xfrm>
          <a:prstGeom prst="roundRect">
            <a:avLst>
              <a:gd name="adj" fmla="val 13598780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87383" y="5825252"/>
            <a:ext cx="302538" cy="302538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6502479" y="6536888"/>
            <a:ext cx="2801541" cy="3501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Improved Safety</a:t>
            </a:r>
            <a:endParaRPr lang="en-US" sz="2200" dirty="0"/>
          </a:p>
        </p:txBody>
      </p:sp>
      <p:sp>
        <p:nvSpPr>
          <p:cNvPr id="19" name="Text 13"/>
          <p:cNvSpPr/>
          <p:nvPr/>
        </p:nvSpPr>
        <p:spPr>
          <a:xfrm>
            <a:off x="6502479" y="7021473"/>
            <a:ext cx="7111841" cy="3584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Reducing adverse events through tailored care.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06252" y="731996"/>
            <a:ext cx="7704296" cy="1285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Methodology: A Narrative Review</a:t>
            </a:r>
            <a:endParaRPr lang="en-US" sz="4000" dirty="0"/>
          </a:p>
        </p:txBody>
      </p:sp>
      <p:sp>
        <p:nvSpPr>
          <p:cNvPr id="4" name="Text 1"/>
          <p:cNvSpPr/>
          <p:nvPr/>
        </p:nvSpPr>
        <p:spPr>
          <a:xfrm>
            <a:off x="6206252" y="2325886"/>
            <a:ext cx="7704296" cy="3290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Our review identified key studies to inform best practices.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6437590" y="2886313"/>
            <a:ext cx="22860" cy="4611172"/>
          </a:xfrm>
          <a:prstGeom prst="roundRect">
            <a:avLst>
              <a:gd name="adj" fmla="val 377904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646128" y="3106222"/>
            <a:ext cx="616982" cy="22860"/>
          </a:xfrm>
          <a:prstGeom prst="roundRect">
            <a:avLst>
              <a:gd name="adj" fmla="val 377904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Shape 4"/>
          <p:cNvSpPr/>
          <p:nvPr/>
        </p:nvSpPr>
        <p:spPr>
          <a:xfrm>
            <a:off x="6206192" y="2886313"/>
            <a:ext cx="462796" cy="462796"/>
          </a:xfrm>
          <a:prstGeom prst="roundRect">
            <a:avLst>
              <a:gd name="adj" fmla="val 18667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283285" y="2924830"/>
            <a:ext cx="308491" cy="3856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1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7466052" y="2956917"/>
            <a:ext cx="2571036" cy="321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Search Databases</a:t>
            </a:r>
            <a:endParaRPr lang="en-US" sz="2000" dirty="0"/>
          </a:p>
        </p:txBody>
      </p:sp>
      <p:sp>
        <p:nvSpPr>
          <p:cNvPr id="10" name="Text 7"/>
          <p:cNvSpPr/>
          <p:nvPr/>
        </p:nvSpPr>
        <p:spPr>
          <a:xfrm>
            <a:off x="7466052" y="3401497"/>
            <a:ext cx="6444496" cy="3290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PubMed, CINAHL, Cochrane Library.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646128" y="4361855"/>
            <a:ext cx="616982" cy="22860"/>
          </a:xfrm>
          <a:prstGeom prst="roundRect">
            <a:avLst>
              <a:gd name="adj" fmla="val 377904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6206192" y="4141946"/>
            <a:ext cx="462796" cy="462796"/>
          </a:xfrm>
          <a:prstGeom prst="roundRect">
            <a:avLst>
              <a:gd name="adj" fmla="val 18667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6283285" y="4180463"/>
            <a:ext cx="308491" cy="3856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2</a:t>
            </a:r>
            <a:endParaRPr lang="en-US" sz="2400" dirty="0"/>
          </a:p>
        </p:txBody>
      </p:sp>
      <p:sp>
        <p:nvSpPr>
          <p:cNvPr id="14" name="Text 11"/>
          <p:cNvSpPr/>
          <p:nvPr/>
        </p:nvSpPr>
        <p:spPr>
          <a:xfrm>
            <a:off x="7466052" y="4212550"/>
            <a:ext cx="2571036" cy="321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Publication Dates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7466052" y="4657130"/>
            <a:ext cx="6444496" cy="3290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Studies published between 2015 and 2024.</a:t>
            </a: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>
            <a:off x="6646128" y="5617488"/>
            <a:ext cx="616982" cy="22860"/>
          </a:xfrm>
          <a:prstGeom prst="roundRect">
            <a:avLst>
              <a:gd name="adj" fmla="val 377904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Shape 14"/>
          <p:cNvSpPr/>
          <p:nvPr/>
        </p:nvSpPr>
        <p:spPr>
          <a:xfrm>
            <a:off x="6206192" y="5397579"/>
            <a:ext cx="462796" cy="462796"/>
          </a:xfrm>
          <a:prstGeom prst="roundRect">
            <a:avLst>
              <a:gd name="adj" fmla="val 18667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5"/>
          <p:cNvSpPr/>
          <p:nvPr/>
        </p:nvSpPr>
        <p:spPr>
          <a:xfrm>
            <a:off x="6283285" y="5436096"/>
            <a:ext cx="308491" cy="3856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3</a:t>
            </a:r>
            <a:endParaRPr lang="en-US" sz="2400" dirty="0"/>
          </a:p>
        </p:txBody>
      </p:sp>
      <p:sp>
        <p:nvSpPr>
          <p:cNvPr id="19" name="Text 16"/>
          <p:cNvSpPr/>
          <p:nvPr/>
        </p:nvSpPr>
        <p:spPr>
          <a:xfrm>
            <a:off x="7466052" y="5468183"/>
            <a:ext cx="2571036" cy="321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Key Terms</a:t>
            </a:r>
            <a:endParaRPr lang="en-US" sz="2000" dirty="0"/>
          </a:p>
        </p:txBody>
      </p:sp>
      <p:sp>
        <p:nvSpPr>
          <p:cNvPr id="20" name="Text 17"/>
          <p:cNvSpPr/>
          <p:nvPr/>
        </p:nvSpPr>
        <p:spPr>
          <a:xfrm>
            <a:off x="7466052" y="5912763"/>
            <a:ext cx="6444496" cy="3290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Patient safety, SDU, culturally responsive care, multicultural patients.</a:t>
            </a: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6646128" y="6873121"/>
            <a:ext cx="616982" cy="22860"/>
          </a:xfrm>
          <a:prstGeom prst="roundRect">
            <a:avLst>
              <a:gd name="adj" fmla="val 377904"/>
            </a:avLst>
          </a:prstGeom>
          <a:solidFill>
            <a:srgbClr val="C8CAC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Shape 19"/>
          <p:cNvSpPr/>
          <p:nvPr/>
        </p:nvSpPr>
        <p:spPr>
          <a:xfrm>
            <a:off x="6206192" y="6653213"/>
            <a:ext cx="462796" cy="462796"/>
          </a:xfrm>
          <a:prstGeom prst="roundRect">
            <a:avLst>
              <a:gd name="adj" fmla="val 18667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0"/>
          <p:cNvSpPr/>
          <p:nvPr/>
        </p:nvSpPr>
        <p:spPr>
          <a:xfrm>
            <a:off x="6283285" y="6691729"/>
            <a:ext cx="308491" cy="3856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4</a:t>
            </a:r>
            <a:endParaRPr lang="en-US" sz="2400" dirty="0"/>
          </a:p>
        </p:txBody>
      </p:sp>
      <p:sp>
        <p:nvSpPr>
          <p:cNvPr id="24" name="Text 21"/>
          <p:cNvSpPr/>
          <p:nvPr/>
        </p:nvSpPr>
        <p:spPr>
          <a:xfrm>
            <a:off x="7466052" y="6723817"/>
            <a:ext cx="2571036" cy="3212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Quality Appraisal</a:t>
            </a:r>
            <a:endParaRPr lang="en-US" sz="2000" dirty="0"/>
          </a:p>
        </p:txBody>
      </p:sp>
      <p:sp>
        <p:nvSpPr>
          <p:cNvPr id="25" name="Text 22"/>
          <p:cNvSpPr/>
          <p:nvPr/>
        </p:nvSpPr>
        <p:spPr>
          <a:xfrm>
            <a:off x="7466052" y="7168396"/>
            <a:ext cx="6444496" cy="3290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CASP checklists for medium to high-quality studies.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30448"/>
            <a:ext cx="987849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Four Strategies for Enhanced Safety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189285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Evidence-based approaches to improve patient outcomes.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2851071"/>
            <a:ext cx="6407944" cy="2040493"/>
          </a:xfrm>
          <a:prstGeom prst="roundRect">
            <a:avLst>
              <a:gd name="adj" fmla="val 7170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93790" y="2820591"/>
            <a:ext cx="6407944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3657540" y="2510909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61614" y="2714982"/>
            <a:ext cx="272177" cy="272177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51084" y="3418046"/>
            <a:ext cx="335339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Professional Interpreters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51084" y="3908465"/>
            <a:ext cx="589335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Reduced language-related errors by up to 30%.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428548" y="2851071"/>
            <a:ext cx="6408063" cy="2040493"/>
          </a:xfrm>
          <a:prstGeom prst="roundRect">
            <a:avLst>
              <a:gd name="adj" fmla="val 7170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7428548" y="2820591"/>
            <a:ext cx="6408063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9"/>
          <p:cNvSpPr/>
          <p:nvPr/>
        </p:nvSpPr>
        <p:spPr>
          <a:xfrm>
            <a:off x="10292298" y="2510909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96371" y="2714982"/>
            <a:ext cx="272177" cy="272177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7685842" y="3418046"/>
            <a:ext cx="367617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Cultural Values Integration</a:t>
            </a:r>
            <a:endParaRPr lang="en-US" sz="2200" dirty="0"/>
          </a:p>
        </p:txBody>
      </p:sp>
      <p:sp>
        <p:nvSpPr>
          <p:cNvPr id="15" name="Text 11"/>
          <p:cNvSpPr/>
          <p:nvPr/>
        </p:nvSpPr>
        <p:spPr>
          <a:xfrm>
            <a:off x="7685842" y="3908465"/>
            <a:ext cx="589347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Improved treatment adherence and decreased safety incidents.</a:t>
            </a:r>
            <a:endParaRPr lang="en-US" sz="1750" dirty="0"/>
          </a:p>
        </p:txBody>
      </p:sp>
      <p:sp>
        <p:nvSpPr>
          <p:cNvPr id="16" name="Shape 12"/>
          <p:cNvSpPr/>
          <p:nvPr/>
        </p:nvSpPr>
        <p:spPr>
          <a:xfrm>
            <a:off x="793790" y="5458539"/>
            <a:ext cx="6407944" cy="2040493"/>
          </a:xfrm>
          <a:prstGeom prst="roundRect">
            <a:avLst>
              <a:gd name="adj" fmla="val 7170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Shape 13"/>
          <p:cNvSpPr/>
          <p:nvPr/>
        </p:nvSpPr>
        <p:spPr>
          <a:xfrm>
            <a:off x="793790" y="5428059"/>
            <a:ext cx="6407944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4"/>
          <p:cNvSpPr/>
          <p:nvPr/>
        </p:nvSpPr>
        <p:spPr>
          <a:xfrm>
            <a:off x="3657540" y="511837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9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61614" y="5322451"/>
            <a:ext cx="272177" cy="272177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1051084" y="6025515"/>
            <a:ext cx="384905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Cultural Awareness Training</a:t>
            </a:r>
            <a:endParaRPr lang="en-US" sz="2200" dirty="0"/>
          </a:p>
        </p:txBody>
      </p:sp>
      <p:sp>
        <p:nvSpPr>
          <p:cNvPr id="21" name="Text 16"/>
          <p:cNvSpPr/>
          <p:nvPr/>
        </p:nvSpPr>
        <p:spPr>
          <a:xfrm>
            <a:off x="1051084" y="6515933"/>
            <a:ext cx="589335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Increased staff ability to anticipate and prevent adverse events.</a:t>
            </a:r>
            <a:endParaRPr lang="en-US" sz="1750" dirty="0"/>
          </a:p>
        </p:txBody>
      </p:sp>
      <p:sp>
        <p:nvSpPr>
          <p:cNvPr id="22" name="Shape 17"/>
          <p:cNvSpPr/>
          <p:nvPr/>
        </p:nvSpPr>
        <p:spPr>
          <a:xfrm>
            <a:off x="7428548" y="5458539"/>
            <a:ext cx="6408063" cy="2040493"/>
          </a:xfrm>
          <a:prstGeom prst="roundRect">
            <a:avLst>
              <a:gd name="adj" fmla="val 7170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Shape 18"/>
          <p:cNvSpPr/>
          <p:nvPr/>
        </p:nvSpPr>
        <p:spPr>
          <a:xfrm>
            <a:off x="7428548" y="5428059"/>
            <a:ext cx="6408063" cy="121920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Shape 19"/>
          <p:cNvSpPr/>
          <p:nvPr/>
        </p:nvSpPr>
        <p:spPr>
          <a:xfrm>
            <a:off x="10292298" y="511837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5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96371" y="5322451"/>
            <a:ext cx="272177" cy="272177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7685842" y="6025515"/>
            <a:ext cx="349972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Adapted Safety Protocols</a:t>
            </a:r>
            <a:endParaRPr lang="en-US" sz="2200" dirty="0"/>
          </a:p>
        </p:txBody>
      </p:sp>
      <p:sp>
        <p:nvSpPr>
          <p:cNvPr id="27" name="Text 21"/>
          <p:cNvSpPr/>
          <p:nvPr/>
        </p:nvSpPr>
        <p:spPr>
          <a:xfrm>
            <a:off x="7685842" y="6515933"/>
            <a:ext cx="589347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Prevented communication failures during critical events.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2612"/>
            <a:ext cx="1151989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Impact of Culturally Responsive Measures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145625"/>
            <a:ext cx="7604284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Combining culturally responsive measures with existing safety tools like Early Warning Score (EWS) and SBAR communication framework significantly improves clinical outcomes and patient trust.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3438406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Enhanced clinical outcomes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3880604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Increased patient trust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4322802"/>
            <a:ext cx="760428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Reduced adverse events</a:t>
            </a:r>
            <a:endParaRPr lang="en-US" sz="175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096" y="2196703"/>
            <a:ext cx="4885015" cy="48850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54769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Key Takeaways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2596634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Culturally responsive care is vital for SDU safety.</a:t>
            </a:r>
            <a:endParaRPr lang="en-US" sz="17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8800" y="3221712"/>
            <a:ext cx="340162" cy="340162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530906" y="3214688"/>
            <a:ext cx="397775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Embed Cultural Competence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530906" y="3705106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Integrate into staff training programs.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8800" y="4528661"/>
            <a:ext cx="340162" cy="34016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530906" y="4521637"/>
            <a:ext cx="364902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Systematic Interpreter Use</a:t>
            </a:r>
            <a:endParaRPr lang="en-US" sz="2200" dirty="0"/>
          </a:p>
        </p:txBody>
      </p:sp>
      <p:sp>
        <p:nvSpPr>
          <p:cNvPr id="10" name="Text 5"/>
          <p:cNvSpPr/>
          <p:nvPr/>
        </p:nvSpPr>
        <p:spPr>
          <a:xfrm>
            <a:off x="1530906" y="5012055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Ensure consistent access to professional interpreters.</a:t>
            </a:r>
            <a:endParaRPr lang="en-US" sz="17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8800" y="5835610"/>
            <a:ext cx="340162" cy="340162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530906" y="582858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Adapt Protocols</a:t>
            </a:r>
            <a:endParaRPr lang="en-US" sz="2200" dirty="0"/>
          </a:p>
        </p:txBody>
      </p:sp>
      <p:sp>
        <p:nvSpPr>
          <p:cNvPr id="13" name="Text 7"/>
          <p:cNvSpPr/>
          <p:nvPr/>
        </p:nvSpPr>
        <p:spPr>
          <a:xfrm>
            <a:off x="1530906" y="6319004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Tailor safety protocols to meet diverse patient needs.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25229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Future Directions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2301240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Ongoing monitoring and research are crucial for optimizing patient outcomes.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6280190" y="3282196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01</a:t>
            </a:r>
            <a:endParaRPr lang="en-US" sz="1750" dirty="0"/>
          </a:p>
        </p:txBody>
      </p:sp>
      <p:sp>
        <p:nvSpPr>
          <p:cNvPr id="6" name="Shape 3"/>
          <p:cNvSpPr/>
          <p:nvPr/>
        </p:nvSpPr>
        <p:spPr>
          <a:xfrm>
            <a:off x="6280190" y="3637240"/>
            <a:ext cx="3664744" cy="3048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280190" y="3811548"/>
            <a:ext cx="314575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Continuous Monitoring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6280190" y="4301966"/>
            <a:ext cx="36647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Track the effectiveness of culturally responsive interventions.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10171748" y="3282196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02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10171748" y="3637240"/>
            <a:ext cx="3664863" cy="3048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171748" y="38115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Further Research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171748" y="4301966"/>
            <a:ext cx="366486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Explore integration with advanced monitoring technologies.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6280190" y="5424607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Mona Sans Light" pitchFamily="34" charset="0"/>
                <a:ea typeface="Mona Sans Light" pitchFamily="34" charset="-122"/>
                <a:cs typeface="Mona Sans Light" pitchFamily="34" charset="-120"/>
              </a:rPr>
              <a:t>03</a:t>
            </a:r>
            <a:endParaRPr lang="en-US" sz="1750" dirty="0"/>
          </a:p>
        </p:txBody>
      </p:sp>
      <p:sp>
        <p:nvSpPr>
          <p:cNvPr id="14" name="Shape 11"/>
          <p:cNvSpPr/>
          <p:nvPr/>
        </p:nvSpPr>
        <p:spPr>
          <a:xfrm>
            <a:off x="6280190" y="5779651"/>
            <a:ext cx="7556421" cy="30480"/>
          </a:xfrm>
          <a:prstGeom prst="rect">
            <a:avLst/>
          </a:prstGeom>
          <a:solidFill>
            <a:srgbClr val="373B4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6280190" y="59539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Optimize Outcomes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6280190" y="6444377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Funnel Sans" pitchFamily="34" charset="0"/>
                <a:ea typeface="Funnel Sans" pitchFamily="34" charset="-122"/>
                <a:cs typeface="Funnel Sans" pitchFamily="34" charset="-120"/>
              </a:rPr>
              <a:t>Ensure the highest level of care in diverse settings.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426</Words>
  <Application>Microsoft Office PowerPoint</Application>
  <PresentationFormat>Custom</PresentationFormat>
  <Paragraphs>89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Funnel Sans</vt:lpstr>
      <vt:lpstr>Mona Sans Semi Bold</vt:lpstr>
      <vt:lpstr>Mona Sans Light</vt:lpstr>
      <vt:lpstr>HGMaruGothicMPRO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Soheil Najafi Mehri</cp:lastModifiedBy>
  <cp:revision>3</cp:revision>
  <dcterms:created xsi:type="dcterms:W3CDTF">2025-11-25T12:14:44Z</dcterms:created>
  <dcterms:modified xsi:type="dcterms:W3CDTF">2025-11-26T06:35:41Z</dcterms:modified>
</cp:coreProperties>
</file>