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64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5" r:id="rId11"/>
  </p:sldIdLst>
  <p:sldSz cx="14630400" cy="8229600"/>
  <p:notesSz cx="8229600" cy="14630400"/>
  <p:embeddedFontLst>
    <p:embeddedFont>
      <p:font typeface="HGMaruGothicMPRO" panose="020F0400000000000000" pitchFamily="34" charset="-128"/>
      <p:regular r:id="rId13"/>
    </p:embeddedFont>
    <p:embeddedFont>
      <p:font typeface="Funnel Sans" panose="020B0604020202020204" charset="0"/>
      <p:regular r:id="rId14"/>
    </p:embeddedFont>
    <p:embeddedFont>
      <p:font typeface="Mona Sans Semi Bold" panose="020B0604020202020204" charset="0"/>
      <p:regular r:id="rId1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59" d="100"/>
          <a:sy n="59" d="100"/>
        </p:scale>
        <p:origin x="1066" y="2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62512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06136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9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0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png"/><Relationship Id="rId7" Type="http://schemas.openxmlformats.org/officeDocument/2006/relationships/image" Target="../media/image31.sv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0.png"/><Relationship Id="rId11" Type="http://schemas.openxmlformats.org/officeDocument/2006/relationships/image" Target="../media/image35.svg"/><Relationship Id="rId5" Type="http://schemas.openxmlformats.org/officeDocument/2006/relationships/image" Target="../media/image29.svg"/><Relationship Id="rId10" Type="http://schemas.openxmlformats.org/officeDocument/2006/relationships/image" Target="../media/image34.png"/><Relationship Id="rId4" Type="http://schemas.openxmlformats.org/officeDocument/2006/relationships/image" Target="../media/image28.png"/><Relationship Id="rId9" Type="http://schemas.openxmlformats.org/officeDocument/2006/relationships/image" Target="../media/image33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sv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.png"/><Relationship Id="rId5" Type="http://schemas.openxmlformats.org/officeDocument/2006/relationships/image" Target="../media/image12.svg"/><Relationship Id="rId4" Type="http://schemas.openxmlformats.org/officeDocument/2006/relationships/image" Target="../media/image11.png"/><Relationship Id="rId9" Type="http://schemas.openxmlformats.org/officeDocument/2006/relationships/image" Target="../media/image16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80190" y="3054429"/>
            <a:ext cx="7556421" cy="14175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373B48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Mastering ECG Interpretation</a:t>
            </a:r>
            <a:endParaRPr lang="en-US" sz="4450" dirty="0"/>
          </a:p>
        </p:txBody>
      </p:sp>
      <p:sp>
        <p:nvSpPr>
          <p:cNvPr id="4" name="Text 1"/>
          <p:cNvSpPr/>
          <p:nvPr/>
        </p:nvSpPr>
        <p:spPr>
          <a:xfrm>
            <a:off x="6280190" y="4812149"/>
            <a:ext cx="7556421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An Innovative, Practical, and Systematic Approach</a:t>
            </a:r>
            <a:endParaRPr lang="en-US" sz="1750" dirty="0"/>
          </a:p>
        </p:txBody>
      </p:sp>
      <p:pic>
        <p:nvPicPr>
          <p:cNvPr id="5" name="Picture 4" descr="A logo with a black background&#10;&#10;Description automatically generated">
            <a:extLst>
              <a:ext uri="{FF2B5EF4-FFF2-40B4-BE49-F238E27FC236}">
                <a16:creationId xmlns:a16="http://schemas.microsoft.com/office/drawing/2014/main" id="{14DB3752-BE9E-324A-9ED5-E7976410367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4894" y="417862"/>
            <a:ext cx="2657336" cy="122893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F00F493-27C6-B330-66BC-A2B6FF41F33E}"/>
              </a:ext>
            </a:extLst>
          </p:cNvPr>
          <p:cNvSpPr txBox="1"/>
          <p:nvPr/>
        </p:nvSpPr>
        <p:spPr>
          <a:xfrm>
            <a:off x="11045603" y="1646794"/>
            <a:ext cx="46617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2">
                    <a:lumMod val="75000"/>
                  </a:schemeClr>
                </a:solidFill>
                <a:latin typeface="HGMaruGothicMPRO" panose="020B0400000000000000" pitchFamily="34" charset="-128"/>
                <a:ea typeface="HGMaruGothicMPRO" panose="020B0400000000000000" pitchFamily="34" charset="-128"/>
                <a:cs typeface="Tahoma" panose="020B0604030504040204" pitchFamily="34" charset="0"/>
              </a:rPr>
              <a:t>Richmond Hill College</a:t>
            </a:r>
          </a:p>
        </p:txBody>
      </p:sp>
      <p:pic>
        <p:nvPicPr>
          <p:cNvPr id="7" name="Picture 6" descr="A logo with a black background&#10;&#10;AI-generated content may be incorrect.">
            <a:extLst>
              <a:ext uri="{FF2B5EF4-FFF2-40B4-BE49-F238E27FC236}">
                <a16:creationId xmlns:a16="http://schemas.microsoft.com/office/drawing/2014/main" id="{CDC5C091-13D5-6433-5096-10385BF954C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9722" y="420439"/>
            <a:ext cx="1828800" cy="153413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2835235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3554968"/>
            <a:ext cx="6780967" cy="566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450"/>
              </a:lnSpc>
              <a:buNone/>
            </a:pPr>
            <a:r>
              <a:rPr lang="en-US" sz="3550" dirty="0">
                <a:solidFill>
                  <a:srgbClr val="373B48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Contact &amp; Presentation Details</a:t>
            </a:r>
            <a:endParaRPr lang="en-US" sz="3550" dirty="0"/>
          </a:p>
        </p:txBody>
      </p:sp>
      <p:sp>
        <p:nvSpPr>
          <p:cNvPr id="4" name="Text 1"/>
          <p:cNvSpPr/>
          <p:nvPr/>
        </p:nvSpPr>
        <p:spPr>
          <a:xfrm>
            <a:off x="793790" y="4462105"/>
            <a:ext cx="13042821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Connecting with the author and understanding the presentation context.</a:t>
            </a:r>
            <a:endParaRPr lang="en-US" sz="1750" dirty="0"/>
          </a:p>
        </p:txBody>
      </p:sp>
      <p:pic>
        <p:nvPicPr>
          <p:cNvPr id="5" name="Image 1" descr="preencoded.png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93790" y="5080159"/>
            <a:ext cx="566976" cy="566976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1644253" y="5214818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Email</a:t>
            </a:r>
            <a:endParaRPr lang="en-US" sz="2200" dirty="0"/>
          </a:p>
        </p:txBody>
      </p:sp>
      <p:sp>
        <p:nvSpPr>
          <p:cNvPr id="7" name="Text 3"/>
          <p:cNvSpPr/>
          <p:nvPr/>
        </p:nvSpPr>
        <p:spPr>
          <a:xfrm>
            <a:off x="1644253" y="5705237"/>
            <a:ext cx="5529143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h_bderakhshan@sbmu.ac.ir</a:t>
            </a:r>
            <a:endParaRPr lang="en-US" sz="1750" dirty="0"/>
          </a:p>
        </p:txBody>
      </p:sp>
      <p:pic>
        <p:nvPicPr>
          <p:cNvPr id="8" name="Image 2" descr="preencoded.png"/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456884" y="5080159"/>
            <a:ext cx="566976" cy="566976"/>
          </a:xfrm>
          <a:prstGeom prst="rect">
            <a:avLst/>
          </a:prstGeom>
        </p:spPr>
      </p:pic>
      <p:sp>
        <p:nvSpPr>
          <p:cNvPr id="9" name="Text 4"/>
          <p:cNvSpPr/>
          <p:nvPr/>
        </p:nvSpPr>
        <p:spPr>
          <a:xfrm>
            <a:off x="8307348" y="5214818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Mobile/WhatsApp</a:t>
            </a:r>
            <a:endParaRPr lang="en-US" sz="2200" dirty="0"/>
          </a:p>
        </p:txBody>
      </p:sp>
      <p:sp>
        <p:nvSpPr>
          <p:cNvPr id="10" name="Text 5"/>
          <p:cNvSpPr/>
          <p:nvPr/>
        </p:nvSpPr>
        <p:spPr>
          <a:xfrm>
            <a:off x="8307348" y="5705237"/>
            <a:ext cx="5529263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+989123722957</a:t>
            </a:r>
            <a:endParaRPr lang="en-US" sz="1750" dirty="0"/>
          </a:p>
        </p:txBody>
      </p:sp>
      <p:pic>
        <p:nvPicPr>
          <p:cNvPr id="11" name="Image 3" descr="preencoded.png"/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93790" y="6521768"/>
            <a:ext cx="566976" cy="566976"/>
          </a:xfrm>
          <a:prstGeom prst="rect">
            <a:avLst/>
          </a:prstGeom>
        </p:spPr>
      </p:pic>
      <p:sp>
        <p:nvSpPr>
          <p:cNvPr id="12" name="Text 6"/>
          <p:cNvSpPr/>
          <p:nvPr/>
        </p:nvSpPr>
        <p:spPr>
          <a:xfrm>
            <a:off x="1644253" y="6656427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Nationality</a:t>
            </a:r>
            <a:endParaRPr lang="en-US" sz="2200" dirty="0"/>
          </a:p>
        </p:txBody>
      </p:sp>
      <p:sp>
        <p:nvSpPr>
          <p:cNvPr id="13" name="Text 7"/>
          <p:cNvSpPr/>
          <p:nvPr/>
        </p:nvSpPr>
        <p:spPr>
          <a:xfrm>
            <a:off x="1644253" y="7146846"/>
            <a:ext cx="5529143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Iran</a:t>
            </a:r>
            <a:endParaRPr lang="en-US" sz="1750" dirty="0"/>
          </a:p>
        </p:txBody>
      </p:sp>
      <p:pic>
        <p:nvPicPr>
          <p:cNvPr id="14" name="Image 4" descr="preencoded.png"/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7456884" y="6521768"/>
            <a:ext cx="566976" cy="566976"/>
          </a:xfrm>
          <a:prstGeom prst="rect">
            <a:avLst/>
          </a:prstGeom>
        </p:spPr>
      </p:pic>
      <p:sp>
        <p:nvSpPr>
          <p:cNvPr id="15" name="Text 8"/>
          <p:cNvSpPr/>
          <p:nvPr/>
        </p:nvSpPr>
        <p:spPr>
          <a:xfrm>
            <a:off x="8307348" y="6656427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Presentation Type</a:t>
            </a:r>
            <a:endParaRPr lang="en-US" sz="2200" dirty="0"/>
          </a:p>
        </p:txBody>
      </p:sp>
      <p:sp>
        <p:nvSpPr>
          <p:cNvPr id="16" name="Text 9"/>
          <p:cNvSpPr/>
          <p:nvPr/>
        </p:nvSpPr>
        <p:spPr>
          <a:xfrm>
            <a:off x="8307348" y="7146846"/>
            <a:ext cx="5529263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Oral</a:t>
            </a:r>
            <a:endParaRPr lang="en-US" sz="175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88670" y="619720"/>
            <a:ext cx="4507230" cy="56340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400"/>
              </a:lnSpc>
              <a:buNone/>
            </a:pPr>
            <a:r>
              <a:rPr lang="en-US" sz="3500" dirty="0">
                <a:solidFill>
                  <a:srgbClr val="373B48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About the Author</a:t>
            </a:r>
            <a:endParaRPr lang="en-US" sz="3500" dirty="0"/>
          </a:p>
        </p:txBody>
      </p:sp>
      <p:sp>
        <p:nvSpPr>
          <p:cNvPr id="3" name="Text 1"/>
          <p:cNvSpPr/>
          <p:nvPr/>
        </p:nvSpPr>
        <p:spPr>
          <a:xfrm>
            <a:off x="788670" y="1633776"/>
            <a:ext cx="13053060" cy="36052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Homayoon Banaderakhshan: A leader in medical education.</a:t>
            </a:r>
            <a:endParaRPr lang="en-US" sz="1750" dirty="0"/>
          </a:p>
        </p:txBody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8670" y="2501265"/>
            <a:ext cx="4891326" cy="4891326"/>
          </a:xfrm>
          <a:prstGeom prst="rect">
            <a:avLst/>
          </a:prstGeom>
        </p:spPr>
      </p:pic>
      <p:sp>
        <p:nvSpPr>
          <p:cNvPr id="5" name="Shape 2"/>
          <p:cNvSpPr/>
          <p:nvPr/>
        </p:nvSpPr>
        <p:spPr>
          <a:xfrm>
            <a:off x="6237446" y="2501265"/>
            <a:ext cx="7611904" cy="1449348"/>
          </a:xfrm>
          <a:prstGeom prst="roundRect">
            <a:avLst>
              <a:gd name="adj" fmla="val 10094"/>
            </a:avLst>
          </a:prstGeom>
          <a:solidFill>
            <a:srgbClr val="FFFFFF">
              <a:alpha val="95000"/>
            </a:srgbClr>
          </a:solidFill>
          <a:ln w="30480">
            <a:solidFill>
              <a:srgbClr val="C8CAC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6" name="Shape 3"/>
          <p:cNvSpPr/>
          <p:nvPr/>
        </p:nvSpPr>
        <p:spPr>
          <a:xfrm>
            <a:off x="6206966" y="2501265"/>
            <a:ext cx="121920" cy="1449348"/>
          </a:xfrm>
          <a:prstGeom prst="roundRect">
            <a:avLst>
              <a:gd name="adj" fmla="val 77636"/>
            </a:avLst>
          </a:prstGeom>
          <a:solidFill>
            <a:srgbClr val="373B48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7" name="Text 4"/>
          <p:cNvSpPr/>
          <p:nvPr/>
        </p:nvSpPr>
        <p:spPr>
          <a:xfrm>
            <a:off x="6584632" y="2757011"/>
            <a:ext cx="3936563" cy="35206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Homayoon Banaderakhshan</a:t>
            </a:r>
            <a:endParaRPr lang="en-US" sz="2200" dirty="0"/>
          </a:p>
        </p:txBody>
      </p:sp>
      <p:sp>
        <p:nvSpPr>
          <p:cNvPr id="8" name="Text 5"/>
          <p:cNvSpPr/>
          <p:nvPr/>
        </p:nvSpPr>
        <p:spPr>
          <a:xfrm>
            <a:off x="6584632" y="3334345"/>
            <a:ext cx="7008971" cy="36052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Assistant Professor of Medical Education</a:t>
            </a:r>
            <a:endParaRPr lang="en-US" sz="1750" dirty="0"/>
          </a:p>
        </p:txBody>
      </p:sp>
      <p:sp>
        <p:nvSpPr>
          <p:cNvPr id="9" name="Shape 6"/>
          <p:cNvSpPr/>
          <p:nvPr/>
        </p:nvSpPr>
        <p:spPr>
          <a:xfrm>
            <a:off x="6237446" y="4175879"/>
            <a:ext cx="7611904" cy="1809869"/>
          </a:xfrm>
          <a:prstGeom prst="roundRect">
            <a:avLst>
              <a:gd name="adj" fmla="val 8084"/>
            </a:avLst>
          </a:prstGeom>
          <a:solidFill>
            <a:srgbClr val="FFFFFF">
              <a:alpha val="95000"/>
            </a:srgbClr>
          </a:solidFill>
          <a:ln w="30480">
            <a:solidFill>
              <a:srgbClr val="C8CAC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0" name="Shape 7"/>
          <p:cNvSpPr/>
          <p:nvPr/>
        </p:nvSpPr>
        <p:spPr>
          <a:xfrm>
            <a:off x="6206966" y="4175879"/>
            <a:ext cx="121920" cy="1809869"/>
          </a:xfrm>
          <a:prstGeom prst="roundRect">
            <a:avLst>
              <a:gd name="adj" fmla="val 77636"/>
            </a:avLst>
          </a:prstGeom>
          <a:solidFill>
            <a:srgbClr val="373B48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1" name="Text 8"/>
          <p:cNvSpPr/>
          <p:nvPr/>
        </p:nvSpPr>
        <p:spPr>
          <a:xfrm>
            <a:off x="6584632" y="4431625"/>
            <a:ext cx="2817019" cy="35206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Head of Department</a:t>
            </a:r>
            <a:endParaRPr lang="en-US" sz="2200" dirty="0"/>
          </a:p>
        </p:txBody>
      </p:sp>
      <p:sp>
        <p:nvSpPr>
          <p:cNvPr id="12" name="Text 9"/>
          <p:cNvSpPr/>
          <p:nvPr/>
        </p:nvSpPr>
        <p:spPr>
          <a:xfrm>
            <a:off x="6584632" y="5008959"/>
            <a:ext cx="7008971" cy="72104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Operating Room &amp; Anesthesia Department, Shahid Beheshti University of Medical Sciences, Tehran, Iran.</a:t>
            </a:r>
            <a:endParaRPr lang="en-US" sz="1750" dirty="0"/>
          </a:p>
        </p:txBody>
      </p:sp>
      <p:pic>
        <p:nvPicPr>
          <p:cNvPr id="13" name="Picture 12" descr="A person in a suit&#10;&#10;AI-generated content may be incorrect.">
            <a:extLst>
              <a:ext uri="{FF2B5EF4-FFF2-40B4-BE49-F238E27FC236}">
                <a16:creationId xmlns:a16="http://schemas.microsoft.com/office/drawing/2014/main" id="{34829B90-52A9-5C5D-F8DE-419F4B5EA93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10533" y="628098"/>
            <a:ext cx="1828800" cy="1760534"/>
          </a:xfrm>
          <a:prstGeom prst="ellipse">
            <a:avLst/>
          </a:prstGeom>
          <a:ln w="63500" cap="rnd">
            <a:solidFill>
              <a:srgbClr val="0070C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4" name="Picture 13" descr="A logo with a black background&#10;&#10;Description automatically generated">
            <a:extLst>
              <a:ext uri="{FF2B5EF4-FFF2-40B4-BE49-F238E27FC236}">
                <a16:creationId xmlns:a16="http://schemas.microsoft.com/office/drawing/2014/main" id="{A0857BDC-E0A0-D64F-BF7F-EAF6A77A810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3859" y="6372570"/>
            <a:ext cx="2657336" cy="1228932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214B4C99-1BB6-4C95-3C95-31BBF697B9AC}"/>
              </a:ext>
            </a:extLst>
          </p:cNvPr>
          <p:cNvSpPr txBox="1"/>
          <p:nvPr/>
        </p:nvSpPr>
        <p:spPr>
          <a:xfrm>
            <a:off x="7844568" y="7601502"/>
            <a:ext cx="46617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2">
                    <a:lumMod val="75000"/>
                  </a:schemeClr>
                </a:solidFill>
                <a:latin typeface="HGMaruGothicMPRO" panose="020B0400000000000000" pitchFamily="34" charset="-128"/>
                <a:ea typeface="HGMaruGothicMPRO" panose="020B0400000000000000" pitchFamily="34" charset="-128"/>
                <a:cs typeface="Tahoma" panose="020B0604030504040204" pitchFamily="34" charset="0"/>
              </a:rPr>
              <a:t>Richmond Hill College</a:t>
            </a:r>
          </a:p>
        </p:txBody>
      </p:sp>
      <p:pic>
        <p:nvPicPr>
          <p:cNvPr id="16" name="Picture 15" descr="A logo with a black background&#10;&#10;AI-generated content may be incorrect.">
            <a:extLst>
              <a:ext uri="{FF2B5EF4-FFF2-40B4-BE49-F238E27FC236}">
                <a16:creationId xmlns:a16="http://schemas.microsoft.com/office/drawing/2014/main" id="{DEB34E0E-6190-BDF9-8679-428969B0D91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8687" y="6375147"/>
            <a:ext cx="1828800" cy="1534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80625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80190" y="676632"/>
            <a:ext cx="5454372" cy="566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450"/>
              </a:lnSpc>
              <a:buNone/>
            </a:pPr>
            <a:r>
              <a:rPr lang="en-US" sz="3550" dirty="0">
                <a:solidFill>
                  <a:srgbClr val="373B48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Introduction to the Study</a:t>
            </a:r>
            <a:endParaRPr lang="en-US" sz="3550" dirty="0"/>
          </a:p>
        </p:txBody>
      </p:sp>
      <p:sp>
        <p:nvSpPr>
          <p:cNvPr id="4" name="Text 1"/>
          <p:cNvSpPr/>
          <p:nvPr/>
        </p:nvSpPr>
        <p:spPr>
          <a:xfrm>
            <a:off x="6280190" y="1583769"/>
            <a:ext cx="7556421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This research explores effective methods for ECG interpretation education.</a:t>
            </a:r>
            <a:endParaRPr lang="en-US" sz="1750" dirty="0"/>
          </a:p>
        </p:txBody>
      </p:sp>
      <p:sp>
        <p:nvSpPr>
          <p:cNvPr id="5" name="Shape 2"/>
          <p:cNvSpPr/>
          <p:nvPr/>
        </p:nvSpPr>
        <p:spPr>
          <a:xfrm>
            <a:off x="6280190" y="2904887"/>
            <a:ext cx="3664744" cy="2403396"/>
          </a:xfrm>
          <a:prstGeom prst="roundRect">
            <a:avLst>
              <a:gd name="adj" fmla="val 6087"/>
            </a:avLst>
          </a:prstGeom>
          <a:solidFill>
            <a:srgbClr val="FFFFFF">
              <a:alpha val="95000"/>
            </a:srgbClr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6" name="Shape 3"/>
          <p:cNvSpPr/>
          <p:nvPr/>
        </p:nvSpPr>
        <p:spPr>
          <a:xfrm>
            <a:off x="6280190" y="2874407"/>
            <a:ext cx="3664744" cy="121920"/>
          </a:xfrm>
          <a:prstGeom prst="roundRect">
            <a:avLst>
              <a:gd name="adj" fmla="val 78139"/>
            </a:avLst>
          </a:prstGeom>
          <a:solidFill>
            <a:srgbClr val="373B48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7" name="Shape 4"/>
          <p:cNvSpPr/>
          <p:nvPr/>
        </p:nvSpPr>
        <p:spPr>
          <a:xfrm>
            <a:off x="7772340" y="2564725"/>
            <a:ext cx="680442" cy="680442"/>
          </a:xfrm>
          <a:prstGeom prst="roundRect">
            <a:avLst>
              <a:gd name="adj" fmla="val 134383"/>
            </a:avLst>
          </a:prstGeom>
          <a:solidFill>
            <a:srgbClr val="373B48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8" name="Text 5"/>
          <p:cNvSpPr/>
          <p:nvPr/>
        </p:nvSpPr>
        <p:spPr>
          <a:xfrm>
            <a:off x="7976414" y="2734866"/>
            <a:ext cx="272177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400"/>
              </a:lnSpc>
              <a:buNone/>
            </a:pPr>
            <a:r>
              <a:rPr lang="en-US" sz="2100" dirty="0">
                <a:solidFill>
                  <a:srgbClr val="FFFFFF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1</a:t>
            </a:r>
            <a:endParaRPr lang="en-US" sz="2100" dirty="0"/>
          </a:p>
        </p:txBody>
      </p:sp>
      <p:sp>
        <p:nvSpPr>
          <p:cNvPr id="9" name="Text 6"/>
          <p:cNvSpPr/>
          <p:nvPr/>
        </p:nvSpPr>
        <p:spPr>
          <a:xfrm>
            <a:off x="6537484" y="3471863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Research Design</a:t>
            </a:r>
            <a:endParaRPr lang="en-US" sz="2200" dirty="0"/>
          </a:p>
        </p:txBody>
      </p:sp>
      <p:sp>
        <p:nvSpPr>
          <p:cNvPr id="10" name="Text 7"/>
          <p:cNvSpPr/>
          <p:nvPr/>
        </p:nvSpPr>
        <p:spPr>
          <a:xfrm>
            <a:off x="6537484" y="3962281"/>
            <a:ext cx="3150156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Descriptive-analytical study with 60 randomized medical students.</a:t>
            </a:r>
            <a:endParaRPr lang="en-US" sz="1750" dirty="0"/>
          </a:p>
        </p:txBody>
      </p:sp>
      <p:sp>
        <p:nvSpPr>
          <p:cNvPr id="11" name="Shape 8"/>
          <p:cNvSpPr/>
          <p:nvPr/>
        </p:nvSpPr>
        <p:spPr>
          <a:xfrm>
            <a:off x="10171748" y="2904887"/>
            <a:ext cx="3664863" cy="2403396"/>
          </a:xfrm>
          <a:prstGeom prst="roundRect">
            <a:avLst>
              <a:gd name="adj" fmla="val 6087"/>
            </a:avLst>
          </a:prstGeom>
          <a:solidFill>
            <a:srgbClr val="FFFFFF">
              <a:alpha val="95000"/>
            </a:srgbClr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2" name="Shape 9"/>
          <p:cNvSpPr/>
          <p:nvPr/>
        </p:nvSpPr>
        <p:spPr>
          <a:xfrm>
            <a:off x="10171748" y="2874407"/>
            <a:ext cx="3664863" cy="121920"/>
          </a:xfrm>
          <a:prstGeom prst="roundRect">
            <a:avLst>
              <a:gd name="adj" fmla="val 78139"/>
            </a:avLst>
          </a:prstGeom>
          <a:solidFill>
            <a:srgbClr val="373B48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3" name="Shape 10"/>
          <p:cNvSpPr/>
          <p:nvPr/>
        </p:nvSpPr>
        <p:spPr>
          <a:xfrm>
            <a:off x="11663898" y="2564725"/>
            <a:ext cx="680442" cy="680442"/>
          </a:xfrm>
          <a:prstGeom prst="roundRect">
            <a:avLst>
              <a:gd name="adj" fmla="val 134383"/>
            </a:avLst>
          </a:prstGeom>
          <a:solidFill>
            <a:srgbClr val="373B48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4" name="Text 11"/>
          <p:cNvSpPr/>
          <p:nvPr/>
        </p:nvSpPr>
        <p:spPr>
          <a:xfrm>
            <a:off x="11867971" y="2734866"/>
            <a:ext cx="272177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400"/>
              </a:lnSpc>
              <a:buNone/>
            </a:pPr>
            <a:r>
              <a:rPr lang="en-US" sz="2100" dirty="0">
                <a:solidFill>
                  <a:srgbClr val="FFFFFF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2</a:t>
            </a:r>
            <a:endParaRPr lang="en-US" sz="2100" dirty="0"/>
          </a:p>
        </p:txBody>
      </p:sp>
      <p:sp>
        <p:nvSpPr>
          <p:cNvPr id="15" name="Text 12"/>
          <p:cNvSpPr/>
          <p:nvPr/>
        </p:nvSpPr>
        <p:spPr>
          <a:xfrm>
            <a:off x="10429042" y="3471863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Group Division</a:t>
            </a:r>
            <a:endParaRPr lang="en-US" sz="2200" dirty="0"/>
          </a:p>
        </p:txBody>
      </p:sp>
      <p:sp>
        <p:nvSpPr>
          <p:cNvPr id="16" name="Text 13"/>
          <p:cNvSpPr/>
          <p:nvPr/>
        </p:nvSpPr>
        <p:spPr>
          <a:xfrm>
            <a:off x="10429042" y="3962281"/>
            <a:ext cx="3150275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Students split into traditional and systematic learning groups.</a:t>
            </a:r>
            <a:endParaRPr lang="en-US" sz="1750" dirty="0"/>
          </a:p>
        </p:txBody>
      </p:sp>
      <p:sp>
        <p:nvSpPr>
          <p:cNvPr id="17" name="Shape 14"/>
          <p:cNvSpPr/>
          <p:nvPr/>
        </p:nvSpPr>
        <p:spPr>
          <a:xfrm>
            <a:off x="6280190" y="5875258"/>
            <a:ext cx="7556421" cy="1677591"/>
          </a:xfrm>
          <a:prstGeom prst="roundRect">
            <a:avLst>
              <a:gd name="adj" fmla="val 8721"/>
            </a:avLst>
          </a:prstGeom>
          <a:solidFill>
            <a:srgbClr val="FFFFFF">
              <a:alpha val="95000"/>
            </a:srgbClr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8" name="Shape 15"/>
          <p:cNvSpPr/>
          <p:nvPr/>
        </p:nvSpPr>
        <p:spPr>
          <a:xfrm>
            <a:off x="6280190" y="5844778"/>
            <a:ext cx="7556421" cy="121920"/>
          </a:xfrm>
          <a:prstGeom prst="roundRect">
            <a:avLst>
              <a:gd name="adj" fmla="val 78139"/>
            </a:avLst>
          </a:prstGeom>
          <a:solidFill>
            <a:srgbClr val="373B48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9" name="Shape 16"/>
          <p:cNvSpPr/>
          <p:nvPr/>
        </p:nvSpPr>
        <p:spPr>
          <a:xfrm>
            <a:off x="9718179" y="5535097"/>
            <a:ext cx="680442" cy="680442"/>
          </a:xfrm>
          <a:prstGeom prst="roundRect">
            <a:avLst>
              <a:gd name="adj" fmla="val 134383"/>
            </a:avLst>
          </a:prstGeom>
          <a:solidFill>
            <a:srgbClr val="373B48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20" name="Text 17"/>
          <p:cNvSpPr/>
          <p:nvPr/>
        </p:nvSpPr>
        <p:spPr>
          <a:xfrm>
            <a:off x="9922252" y="5705237"/>
            <a:ext cx="272177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400"/>
              </a:lnSpc>
              <a:buNone/>
            </a:pPr>
            <a:r>
              <a:rPr lang="en-US" sz="2100" dirty="0">
                <a:solidFill>
                  <a:srgbClr val="FFFFFF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3</a:t>
            </a:r>
            <a:endParaRPr lang="en-US" sz="2100" dirty="0"/>
          </a:p>
        </p:txBody>
      </p:sp>
      <p:sp>
        <p:nvSpPr>
          <p:cNvPr id="21" name="Text 18"/>
          <p:cNvSpPr/>
          <p:nvPr/>
        </p:nvSpPr>
        <p:spPr>
          <a:xfrm>
            <a:off x="6537484" y="6442234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Pre &amp; Post-tests</a:t>
            </a:r>
            <a:endParaRPr lang="en-US" sz="2200" dirty="0"/>
          </a:p>
        </p:txBody>
      </p:sp>
      <p:sp>
        <p:nvSpPr>
          <p:cNvPr id="22" name="Text 19"/>
          <p:cNvSpPr/>
          <p:nvPr/>
        </p:nvSpPr>
        <p:spPr>
          <a:xfrm>
            <a:off x="6537484" y="6932652"/>
            <a:ext cx="7041832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Evaluated learning levels in both groups after interventions.</a:t>
            </a:r>
            <a:endParaRPr lang="en-US" sz="175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88670" y="619720"/>
            <a:ext cx="7073027" cy="56340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400"/>
              </a:lnSpc>
              <a:buNone/>
            </a:pPr>
            <a:r>
              <a:rPr lang="en-US" sz="3500" dirty="0">
                <a:solidFill>
                  <a:srgbClr val="373B48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Methodology: The Questionnaire</a:t>
            </a:r>
            <a:endParaRPr lang="en-US" sz="3500" dirty="0"/>
          </a:p>
        </p:txBody>
      </p:sp>
      <p:sp>
        <p:nvSpPr>
          <p:cNvPr id="3" name="Text 1"/>
          <p:cNvSpPr/>
          <p:nvPr/>
        </p:nvSpPr>
        <p:spPr>
          <a:xfrm>
            <a:off x="788670" y="1633776"/>
            <a:ext cx="13053060" cy="36052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A comprehensive tool designed to assess ECG interpretation skills.</a:t>
            </a:r>
            <a:endParaRPr lang="en-US" sz="1750" dirty="0"/>
          </a:p>
        </p:txBody>
      </p:sp>
      <p:sp>
        <p:nvSpPr>
          <p:cNvPr id="4" name="Shape 2"/>
          <p:cNvSpPr/>
          <p:nvPr/>
        </p:nvSpPr>
        <p:spPr>
          <a:xfrm>
            <a:off x="788670" y="2501265"/>
            <a:ext cx="3693319" cy="2124670"/>
          </a:xfrm>
          <a:prstGeom prst="roundRect">
            <a:avLst>
              <a:gd name="adj" fmla="val 4455"/>
            </a:avLst>
          </a:prstGeom>
          <a:solidFill>
            <a:srgbClr val="E2E4E9"/>
          </a:solidFill>
          <a:ln w="7620">
            <a:solidFill>
              <a:srgbClr val="C8CAC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1021556" y="2734151"/>
            <a:ext cx="2817019" cy="35206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40 Questions</a:t>
            </a:r>
            <a:endParaRPr lang="en-US" sz="2200" dirty="0"/>
          </a:p>
        </p:txBody>
      </p:sp>
      <p:sp>
        <p:nvSpPr>
          <p:cNvPr id="6" name="Text 4"/>
          <p:cNvSpPr/>
          <p:nvPr/>
        </p:nvSpPr>
        <p:spPr>
          <a:xfrm>
            <a:off x="1021556" y="3311485"/>
            <a:ext cx="3227546" cy="72104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Covering various ECG interpretation domains.</a:t>
            </a:r>
            <a:endParaRPr lang="en-US" sz="1750" dirty="0"/>
          </a:p>
        </p:txBody>
      </p:sp>
      <p:sp>
        <p:nvSpPr>
          <p:cNvPr id="7" name="Shape 5"/>
          <p:cNvSpPr/>
          <p:nvPr/>
        </p:nvSpPr>
        <p:spPr>
          <a:xfrm>
            <a:off x="4707255" y="2501265"/>
            <a:ext cx="3693319" cy="2124670"/>
          </a:xfrm>
          <a:prstGeom prst="roundRect">
            <a:avLst>
              <a:gd name="adj" fmla="val 4455"/>
            </a:avLst>
          </a:prstGeom>
          <a:solidFill>
            <a:srgbClr val="E2E4E9"/>
          </a:solidFill>
          <a:ln w="7620">
            <a:solidFill>
              <a:srgbClr val="C8CAC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8" name="Text 6"/>
          <p:cNvSpPr/>
          <p:nvPr/>
        </p:nvSpPr>
        <p:spPr>
          <a:xfrm>
            <a:off x="4940141" y="2734151"/>
            <a:ext cx="2817019" cy="35206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Key Areas</a:t>
            </a:r>
            <a:endParaRPr lang="en-US" sz="2200" dirty="0"/>
          </a:p>
        </p:txBody>
      </p:sp>
      <p:sp>
        <p:nvSpPr>
          <p:cNvPr id="9" name="Text 7"/>
          <p:cNvSpPr/>
          <p:nvPr/>
        </p:nvSpPr>
        <p:spPr>
          <a:xfrm>
            <a:off x="4940141" y="3311485"/>
            <a:ext cx="3227546" cy="108156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Rules, sinus, atrial, junctional, ventricular rhythms, heart blocks, and dysrhythmias.</a:t>
            </a:r>
            <a:endParaRPr lang="en-US" sz="1750" dirty="0"/>
          </a:p>
        </p:txBody>
      </p:sp>
      <p:sp>
        <p:nvSpPr>
          <p:cNvPr id="10" name="Shape 8"/>
          <p:cNvSpPr/>
          <p:nvPr/>
        </p:nvSpPr>
        <p:spPr>
          <a:xfrm>
            <a:off x="788670" y="4851202"/>
            <a:ext cx="7611904" cy="1403628"/>
          </a:xfrm>
          <a:prstGeom prst="roundRect">
            <a:avLst>
              <a:gd name="adj" fmla="val 6744"/>
            </a:avLst>
          </a:prstGeom>
          <a:solidFill>
            <a:srgbClr val="E2E4E9"/>
          </a:solidFill>
          <a:ln w="7620">
            <a:solidFill>
              <a:srgbClr val="C8CAC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1" name="Text 9"/>
          <p:cNvSpPr/>
          <p:nvPr/>
        </p:nvSpPr>
        <p:spPr>
          <a:xfrm>
            <a:off x="1021556" y="5084088"/>
            <a:ext cx="2817019" cy="35206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Final Exam Level</a:t>
            </a:r>
            <a:endParaRPr lang="en-US" sz="2200" dirty="0"/>
          </a:p>
        </p:txBody>
      </p:sp>
      <p:sp>
        <p:nvSpPr>
          <p:cNvPr id="12" name="Text 10"/>
          <p:cNvSpPr/>
          <p:nvPr/>
        </p:nvSpPr>
        <p:spPr>
          <a:xfrm>
            <a:off x="1021556" y="5661422"/>
            <a:ext cx="7146131" cy="36052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Questions selected from "must-be-known" final examinations.</a:t>
            </a:r>
            <a:endParaRPr lang="en-US" sz="1750" dirty="0"/>
          </a:p>
        </p:txBody>
      </p:sp>
      <p:pic>
        <p:nvPicPr>
          <p:cNvPr id="1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58024" y="2501265"/>
            <a:ext cx="4891326" cy="4891326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2219682"/>
            <a:ext cx="4536519" cy="566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450"/>
              </a:lnSpc>
              <a:buNone/>
            </a:pPr>
            <a:r>
              <a:rPr lang="en-US" sz="3550" dirty="0">
                <a:solidFill>
                  <a:srgbClr val="373B48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Significant Results</a:t>
            </a:r>
            <a:endParaRPr lang="en-US" sz="3550" dirty="0"/>
          </a:p>
        </p:txBody>
      </p:sp>
      <p:sp>
        <p:nvSpPr>
          <p:cNvPr id="3" name="Text 1"/>
          <p:cNvSpPr/>
          <p:nvPr/>
        </p:nvSpPr>
        <p:spPr>
          <a:xfrm>
            <a:off x="793790" y="3240286"/>
            <a:ext cx="13042821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Systematic education dramatically improved ECG interpretation knowledge.</a:t>
            </a:r>
            <a:endParaRPr lang="en-US" sz="1750" dirty="0"/>
          </a:p>
        </p:txBody>
      </p:sp>
      <p:sp>
        <p:nvSpPr>
          <p:cNvPr id="4" name="Shape 2"/>
          <p:cNvSpPr/>
          <p:nvPr/>
        </p:nvSpPr>
        <p:spPr>
          <a:xfrm>
            <a:off x="793790" y="3971687"/>
            <a:ext cx="5462826" cy="283488"/>
          </a:xfrm>
          <a:prstGeom prst="roundRect">
            <a:avLst>
              <a:gd name="adj" fmla="val 33606"/>
            </a:avLst>
          </a:prstGeom>
          <a:solidFill>
            <a:srgbClr val="E2E4E9"/>
          </a:solidFill>
          <a:ln w="7620">
            <a:solidFill>
              <a:srgbClr val="C8CAC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" name="Shape 3"/>
          <p:cNvSpPr/>
          <p:nvPr/>
        </p:nvSpPr>
        <p:spPr>
          <a:xfrm>
            <a:off x="793790" y="3971687"/>
            <a:ext cx="4407337" cy="283488"/>
          </a:xfrm>
          <a:prstGeom prst="roundRect">
            <a:avLst>
              <a:gd name="adj" fmla="val 33606"/>
            </a:avLst>
          </a:prstGeom>
          <a:solidFill>
            <a:srgbClr val="373B48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6" name="Text 4"/>
          <p:cNvSpPr/>
          <p:nvPr/>
        </p:nvSpPr>
        <p:spPr>
          <a:xfrm>
            <a:off x="6426637" y="3971687"/>
            <a:ext cx="746760" cy="28348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00"/>
              </a:lnSpc>
              <a:buNone/>
            </a:pPr>
            <a:r>
              <a:rPr lang="en-US" sz="22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80.68</a:t>
            </a:r>
            <a:endParaRPr lang="en-US" sz="2200" dirty="0"/>
          </a:p>
        </p:txBody>
      </p:sp>
      <p:sp>
        <p:nvSpPr>
          <p:cNvPr id="7" name="Text 5"/>
          <p:cNvSpPr/>
          <p:nvPr/>
        </p:nvSpPr>
        <p:spPr>
          <a:xfrm>
            <a:off x="793790" y="4538543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Systematic Group</a:t>
            </a:r>
            <a:endParaRPr lang="en-US" sz="2200" dirty="0"/>
          </a:p>
        </p:txBody>
      </p:sp>
      <p:sp>
        <p:nvSpPr>
          <p:cNvPr id="8" name="Text 6"/>
          <p:cNvSpPr/>
          <p:nvPr/>
        </p:nvSpPr>
        <p:spPr>
          <a:xfrm>
            <a:off x="793790" y="5028962"/>
            <a:ext cx="6379607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Mean score significantly higher.</a:t>
            </a:r>
            <a:endParaRPr lang="en-US" sz="1750" dirty="0"/>
          </a:p>
        </p:txBody>
      </p:sp>
      <p:sp>
        <p:nvSpPr>
          <p:cNvPr id="9" name="Shape 7"/>
          <p:cNvSpPr/>
          <p:nvPr/>
        </p:nvSpPr>
        <p:spPr>
          <a:xfrm>
            <a:off x="7456884" y="3971687"/>
            <a:ext cx="5471517" cy="283488"/>
          </a:xfrm>
          <a:prstGeom prst="roundRect">
            <a:avLst>
              <a:gd name="adj" fmla="val 33606"/>
            </a:avLst>
          </a:prstGeom>
          <a:solidFill>
            <a:srgbClr val="E2E4E9"/>
          </a:solidFill>
          <a:ln w="7620">
            <a:solidFill>
              <a:srgbClr val="C8CAC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0" name="Shape 8"/>
          <p:cNvSpPr/>
          <p:nvPr/>
        </p:nvSpPr>
        <p:spPr>
          <a:xfrm>
            <a:off x="7456884" y="3971687"/>
            <a:ext cx="2479596" cy="283488"/>
          </a:xfrm>
          <a:prstGeom prst="roundRect">
            <a:avLst>
              <a:gd name="adj" fmla="val 33606"/>
            </a:avLst>
          </a:prstGeom>
          <a:solidFill>
            <a:srgbClr val="373B48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1" name="Text 9"/>
          <p:cNvSpPr/>
          <p:nvPr/>
        </p:nvSpPr>
        <p:spPr>
          <a:xfrm>
            <a:off x="13098423" y="3971687"/>
            <a:ext cx="738188" cy="28348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00"/>
              </a:lnSpc>
              <a:buNone/>
            </a:pPr>
            <a:r>
              <a:rPr lang="en-US" sz="22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45.32</a:t>
            </a:r>
            <a:endParaRPr lang="en-US" sz="2200" dirty="0"/>
          </a:p>
        </p:txBody>
      </p:sp>
      <p:sp>
        <p:nvSpPr>
          <p:cNvPr id="12" name="Text 10"/>
          <p:cNvSpPr/>
          <p:nvPr/>
        </p:nvSpPr>
        <p:spPr>
          <a:xfrm>
            <a:off x="7456884" y="4538543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Traditional Group</a:t>
            </a:r>
            <a:endParaRPr lang="en-US" sz="2200" dirty="0"/>
          </a:p>
        </p:txBody>
      </p:sp>
      <p:sp>
        <p:nvSpPr>
          <p:cNvPr id="13" name="Text 11"/>
          <p:cNvSpPr/>
          <p:nvPr/>
        </p:nvSpPr>
        <p:spPr>
          <a:xfrm>
            <a:off x="7456884" y="5028962"/>
            <a:ext cx="6379726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Lower mean score.</a:t>
            </a:r>
            <a:endParaRPr lang="en-US" sz="1750" dirty="0"/>
          </a:p>
        </p:txBody>
      </p:sp>
      <p:sp>
        <p:nvSpPr>
          <p:cNvPr id="14" name="Text 12"/>
          <p:cNvSpPr/>
          <p:nvPr/>
        </p:nvSpPr>
        <p:spPr>
          <a:xfrm>
            <a:off x="793790" y="5647015"/>
            <a:ext cx="13042821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The systematic educational group showed significantly higher knowledge (p&lt;0.005).</a:t>
            </a:r>
            <a:endParaRPr lang="en-US" sz="175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78669" y="612219"/>
            <a:ext cx="7586663" cy="1112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4350"/>
              </a:lnSpc>
              <a:buNone/>
            </a:pPr>
            <a:r>
              <a:rPr lang="en-US" sz="3500" dirty="0">
                <a:solidFill>
                  <a:srgbClr val="373B48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Conclusion: Systematic Learning Wins</a:t>
            </a:r>
            <a:endParaRPr lang="en-US" sz="3500" dirty="0"/>
          </a:p>
        </p:txBody>
      </p:sp>
      <p:sp>
        <p:nvSpPr>
          <p:cNvPr id="4" name="Text 1"/>
          <p:cNvSpPr/>
          <p:nvPr/>
        </p:nvSpPr>
        <p:spPr>
          <a:xfrm>
            <a:off x="778669" y="2058472"/>
            <a:ext cx="7586663" cy="35599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The gamified method proved more effective than traditional teaching.</a:t>
            </a:r>
            <a:endParaRPr lang="en-US" sz="1750" dirty="0"/>
          </a:p>
        </p:txBody>
      </p:sp>
      <p:sp>
        <p:nvSpPr>
          <p:cNvPr id="5" name="Shape 2"/>
          <p:cNvSpPr/>
          <p:nvPr/>
        </p:nvSpPr>
        <p:spPr>
          <a:xfrm>
            <a:off x="778669" y="2664738"/>
            <a:ext cx="3682127" cy="2543056"/>
          </a:xfrm>
          <a:prstGeom prst="roundRect">
            <a:avLst>
              <a:gd name="adj" fmla="val 3675"/>
            </a:avLst>
          </a:prstGeom>
          <a:solidFill>
            <a:srgbClr val="E2E4E9"/>
          </a:solidFill>
          <a:ln w="7620">
            <a:solidFill>
              <a:srgbClr val="C8CAC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6" name="Shape 3"/>
          <p:cNvSpPr/>
          <p:nvPr/>
        </p:nvSpPr>
        <p:spPr>
          <a:xfrm>
            <a:off x="1008697" y="2894767"/>
            <a:ext cx="667464" cy="667464"/>
          </a:xfrm>
          <a:prstGeom prst="roundRect">
            <a:avLst>
              <a:gd name="adj" fmla="val 13698245"/>
            </a:avLst>
          </a:prstGeom>
          <a:solidFill>
            <a:srgbClr val="373B48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7" name="Image 1" descr="preencoded.png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92292" y="3078242"/>
            <a:ext cx="300276" cy="300276"/>
          </a:xfrm>
          <a:prstGeom prst="rect">
            <a:avLst/>
          </a:prstGeom>
        </p:spPr>
      </p:pic>
      <p:sp>
        <p:nvSpPr>
          <p:cNvPr id="8" name="Text 4"/>
          <p:cNvSpPr/>
          <p:nvPr/>
        </p:nvSpPr>
        <p:spPr>
          <a:xfrm>
            <a:off x="1008697" y="3784640"/>
            <a:ext cx="2781181" cy="34766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15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Enhanced Learning</a:t>
            </a:r>
            <a:endParaRPr lang="en-US" sz="2150" dirty="0"/>
          </a:p>
        </p:txBody>
      </p:sp>
      <p:sp>
        <p:nvSpPr>
          <p:cNvPr id="9" name="Text 5"/>
          <p:cNvSpPr/>
          <p:nvPr/>
        </p:nvSpPr>
        <p:spPr>
          <a:xfrm>
            <a:off x="1008697" y="4265771"/>
            <a:ext cx="3222069" cy="71199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Systematic approach boosts ECG interpretation skills.</a:t>
            </a:r>
            <a:endParaRPr lang="en-US" sz="1750" dirty="0"/>
          </a:p>
        </p:txBody>
      </p:sp>
      <p:sp>
        <p:nvSpPr>
          <p:cNvPr id="10" name="Shape 6"/>
          <p:cNvSpPr/>
          <p:nvPr/>
        </p:nvSpPr>
        <p:spPr>
          <a:xfrm>
            <a:off x="4683204" y="2664738"/>
            <a:ext cx="3682127" cy="2543056"/>
          </a:xfrm>
          <a:prstGeom prst="roundRect">
            <a:avLst>
              <a:gd name="adj" fmla="val 3675"/>
            </a:avLst>
          </a:prstGeom>
          <a:solidFill>
            <a:srgbClr val="E2E4E9"/>
          </a:solidFill>
          <a:ln w="7620">
            <a:solidFill>
              <a:srgbClr val="C8CAC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1" name="Shape 7"/>
          <p:cNvSpPr/>
          <p:nvPr/>
        </p:nvSpPr>
        <p:spPr>
          <a:xfrm>
            <a:off x="4913233" y="2894767"/>
            <a:ext cx="667464" cy="667464"/>
          </a:xfrm>
          <a:prstGeom prst="roundRect">
            <a:avLst>
              <a:gd name="adj" fmla="val 13698245"/>
            </a:avLst>
          </a:prstGeom>
          <a:solidFill>
            <a:srgbClr val="373B48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12" name="Image 2" descr="preencoded.png"/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096828" y="3078242"/>
            <a:ext cx="300276" cy="300276"/>
          </a:xfrm>
          <a:prstGeom prst="rect">
            <a:avLst/>
          </a:prstGeom>
        </p:spPr>
      </p:pic>
      <p:sp>
        <p:nvSpPr>
          <p:cNvPr id="13" name="Text 8"/>
          <p:cNvSpPr/>
          <p:nvPr/>
        </p:nvSpPr>
        <p:spPr>
          <a:xfrm>
            <a:off x="4913233" y="3784640"/>
            <a:ext cx="2781181" cy="34766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15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Gamified Method</a:t>
            </a:r>
            <a:endParaRPr lang="en-US" sz="2150" dirty="0"/>
          </a:p>
        </p:txBody>
      </p:sp>
      <p:sp>
        <p:nvSpPr>
          <p:cNvPr id="14" name="Text 9"/>
          <p:cNvSpPr/>
          <p:nvPr/>
        </p:nvSpPr>
        <p:spPr>
          <a:xfrm>
            <a:off x="4913233" y="4265771"/>
            <a:ext cx="3222069" cy="71199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Increased engagement and retention for students.</a:t>
            </a:r>
            <a:endParaRPr lang="en-US" sz="1750" dirty="0"/>
          </a:p>
        </p:txBody>
      </p:sp>
      <p:sp>
        <p:nvSpPr>
          <p:cNvPr id="15" name="Shape 10"/>
          <p:cNvSpPr/>
          <p:nvPr/>
        </p:nvSpPr>
        <p:spPr>
          <a:xfrm>
            <a:off x="778669" y="5430203"/>
            <a:ext cx="7586663" cy="2187059"/>
          </a:xfrm>
          <a:prstGeom prst="roundRect">
            <a:avLst>
              <a:gd name="adj" fmla="val 4273"/>
            </a:avLst>
          </a:prstGeom>
          <a:solidFill>
            <a:srgbClr val="E2E4E9"/>
          </a:solidFill>
          <a:ln w="7620">
            <a:solidFill>
              <a:srgbClr val="C8CAC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6" name="Shape 11"/>
          <p:cNvSpPr/>
          <p:nvPr/>
        </p:nvSpPr>
        <p:spPr>
          <a:xfrm>
            <a:off x="1008697" y="5660231"/>
            <a:ext cx="667464" cy="667464"/>
          </a:xfrm>
          <a:prstGeom prst="roundRect">
            <a:avLst>
              <a:gd name="adj" fmla="val 13698245"/>
            </a:avLst>
          </a:prstGeom>
          <a:solidFill>
            <a:srgbClr val="373B48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17" name="Image 3" descr="preencoded.png"/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192292" y="5843707"/>
            <a:ext cx="300276" cy="300276"/>
          </a:xfrm>
          <a:prstGeom prst="rect">
            <a:avLst/>
          </a:prstGeom>
        </p:spPr>
      </p:pic>
      <p:sp>
        <p:nvSpPr>
          <p:cNvPr id="18" name="Text 12"/>
          <p:cNvSpPr/>
          <p:nvPr/>
        </p:nvSpPr>
        <p:spPr>
          <a:xfrm>
            <a:off x="1008697" y="6550104"/>
            <a:ext cx="2781181" cy="34766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15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Superior Outcomes</a:t>
            </a:r>
            <a:endParaRPr lang="en-US" sz="2150" dirty="0"/>
          </a:p>
        </p:txBody>
      </p:sp>
      <p:sp>
        <p:nvSpPr>
          <p:cNvPr id="19" name="Text 13"/>
          <p:cNvSpPr/>
          <p:nvPr/>
        </p:nvSpPr>
        <p:spPr>
          <a:xfrm>
            <a:off x="1008697" y="7031236"/>
            <a:ext cx="7126605" cy="35599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Outperformed traditional methods in knowledge acquisition.</a:t>
            </a:r>
            <a:endParaRPr lang="en-US" sz="175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80190" y="2425065"/>
            <a:ext cx="5461278" cy="566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450"/>
              </a:lnSpc>
              <a:buNone/>
            </a:pPr>
            <a:r>
              <a:rPr lang="en-US" sz="3550" dirty="0">
                <a:solidFill>
                  <a:srgbClr val="373B48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Memorize This Sentence!</a:t>
            </a:r>
            <a:endParaRPr lang="en-US" sz="3550" dirty="0"/>
          </a:p>
        </p:txBody>
      </p:sp>
      <p:sp>
        <p:nvSpPr>
          <p:cNvPr id="4" name="Text 1"/>
          <p:cNvSpPr/>
          <p:nvPr/>
        </p:nvSpPr>
        <p:spPr>
          <a:xfrm>
            <a:off x="6280190" y="3332202"/>
            <a:ext cx="7556421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A simple mnemonic for systematic ECG interpretation.</a:t>
            </a:r>
            <a:endParaRPr lang="en-US" sz="1750" dirty="0"/>
          </a:p>
        </p:txBody>
      </p:sp>
      <p:sp>
        <p:nvSpPr>
          <p:cNvPr id="5" name="Text 2"/>
          <p:cNvSpPr/>
          <p:nvPr/>
        </p:nvSpPr>
        <p:spPr>
          <a:xfrm>
            <a:off x="6620351" y="4205407"/>
            <a:ext cx="721625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"All Beautiful Red Roses in Iran Have Thorns."</a:t>
            </a:r>
            <a:endParaRPr lang="en-US" sz="1750" dirty="0"/>
          </a:p>
        </p:txBody>
      </p:sp>
      <p:sp>
        <p:nvSpPr>
          <p:cNvPr id="6" name="Shape 3"/>
          <p:cNvSpPr/>
          <p:nvPr/>
        </p:nvSpPr>
        <p:spPr>
          <a:xfrm>
            <a:off x="6280190" y="3950256"/>
            <a:ext cx="30480" cy="873204"/>
          </a:xfrm>
          <a:prstGeom prst="rect">
            <a:avLst/>
          </a:prstGeom>
          <a:solidFill>
            <a:srgbClr val="373B48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7" name="Text 4"/>
          <p:cNvSpPr/>
          <p:nvPr/>
        </p:nvSpPr>
        <p:spPr>
          <a:xfrm>
            <a:off x="6280190" y="5078611"/>
            <a:ext cx="7556421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Each word's first letter guides a rapid, complete, and simple ECG assessment.</a:t>
            </a:r>
            <a:endParaRPr lang="en-US" sz="175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74464" y="372785"/>
            <a:ext cx="4382214" cy="33885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100" dirty="0">
                <a:solidFill>
                  <a:srgbClr val="373B48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The ECG Interpretation Algorithm</a:t>
            </a:r>
            <a:endParaRPr lang="en-US" sz="2100" dirty="0"/>
          </a:p>
        </p:txBody>
      </p:sp>
      <p:sp>
        <p:nvSpPr>
          <p:cNvPr id="3" name="Text 1"/>
          <p:cNvSpPr/>
          <p:nvPr/>
        </p:nvSpPr>
        <p:spPr>
          <a:xfrm>
            <a:off x="474464" y="982742"/>
            <a:ext cx="13681472" cy="216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700"/>
              </a:lnSpc>
              <a:buNone/>
            </a:pPr>
            <a:r>
              <a:rPr lang="en-US" sz="10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Unpacking the mnemonic for a structured approach.</a:t>
            </a:r>
            <a:endParaRPr lang="en-US" sz="1050" dirty="0"/>
          </a:p>
        </p:txBody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4464" y="1352074"/>
            <a:ext cx="677704" cy="813316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1287661" y="1487567"/>
            <a:ext cx="1694498" cy="21169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650"/>
              </a:lnSpc>
              <a:buNone/>
            </a:pPr>
            <a:r>
              <a:rPr lang="en-US" sz="13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A - Axis</a:t>
            </a:r>
            <a:endParaRPr lang="en-US" sz="1300" dirty="0"/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4464" y="2165390"/>
            <a:ext cx="677704" cy="813316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1287661" y="2300883"/>
            <a:ext cx="1694498" cy="21169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650"/>
              </a:lnSpc>
              <a:buNone/>
            </a:pPr>
            <a:r>
              <a:rPr lang="en-US" sz="13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B - Block</a:t>
            </a:r>
            <a:endParaRPr lang="en-US" sz="1300" dirty="0"/>
          </a:p>
        </p:txBody>
      </p:sp>
      <p:pic>
        <p:nvPicPr>
          <p:cNvPr id="8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4464" y="2978706"/>
            <a:ext cx="677704" cy="813316"/>
          </a:xfrm>
          <a:prstGeom prst="rect">
            <a:avLst/>
          </a:prstGeom>
        </p:spPr>
      </p:pic>
      <p:sp>
        <p:nvSpPr>
          <p:cNvPr id="9" name="Text 4"/>
          <p:cNvSpPr/>
          <p:nvPr/>
        </p:nvSpPr>
        <p:spPr>
          <a:xfrm>
            <a:off x="1287661" y="3114199"/>
            <a:ext cx="1694498" cy="21169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650"/>
              </a:lnSpc>
              <a:buNone/>
            </a:pPr>
            <a:r>
              <a:rPr lang="en-US" sz="13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R - Rate</a:t>
            </a:r>
            <a:endParaRPr lang="en-US" sz="1300" dirty="0"/>
          </a:p>
        </p:txBody>
      </p:sp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4464" y="3792022"/>
            <a:ext cx="677704" cy="813316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1287661" y="3927515"/>
            <a:ext cx="1694498" cy="21169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650"/>
              </a:lnSpc>
              <a:buNone/>
            </a:pPr>
            <a:r>
              <a:rPr lang="en-US" sz="13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R - Rhythm</a:t>
            </a:r>
            <a:endParaRPr lang="en-US" sz="1300" dirty="0"/>
          </a:p>
        </p:txBody>
      </p:sp>
      <p:pic>
        <p:nvPicPr>
          <p:cNvPr id="12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4464" y="4605337"/>
            <a:ext cx="677704" cy="813316"/>
          </a:xfrm>
          <a:prstGeom prst="rect">
            <a:avLst/>
          </a:prstGeom>
        </p:spPr>
      </p:pic>
      <p:sp>
        <p:nvSpPr>
          <p:cNvPr id="13" name="Text 6"/>
          <p:cNvSpPr/>
          <p:nvPr/>
        </p:nvSpPr>
        <p:spPr>
          <a:xfrm>
            <a:off x="1287661" y="4740831"/>
            <a:ext cx="1694498" cy="21169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650"/>
              </a:lnSpc>
              <a:buNone/>
            </a:pPr>
            <a:r>
              <a:rPr lang="en-US" sz="13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I - Ischemia</a:t>
            </a:r>
            <a:endParaRPr lang="en-US" sz="1300" dirty="0"/>
          </a:p>
        </p:txBody>
      </p:sp>
      <p:pic>
        <p:nvPicPr>
          <p:cNvPr id="14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4464" y="5418653"/>
            <a:ext cx="677704" cy="813316"/>
          </a:xfrm>
          <a:prstGeom prst="rect">
            <a:avLst/>
          </a:prstGeom>
        </p:spPr>
      </p:pic>
      <p:sp>
        <p:nvSpPr>
          <p:cNvPr id="15" name="Text 7"/>
          <p:cNvSpPr/>
          <p:nvPr/>
        </p:nvSpPr>
        <p:spPr>
          <a:xfrm>
            <a:off x="1287661" y="5554147"/>
            <a:ext cx="1694498" cy="21169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650"/>
              </a:lnSpc>
              <a:buNone/>
            </a:pPr>
            <a:r>
              <a:rPr lang="en-US" sz="13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I - Infarction</a:t>
            </a:r>
            <a:endParaRPr lang="en-US" sz="1300" dirty="0"/>
          </a:p>
        </p:txBody>
      </p:sp>
      <p:pic>
        <p:nvPicPr>
          <p:cNvPr id="16" name="Image 6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74464" y="6231969"/>
            <a:ext cx="677704" cy="813316"/>
          </a:xfrm>
          <a:prstGeom prst="rect">
            <a:avLst/>
          </a:prstGeom>
        </p:spPr>
      </p:pic>
      <p:sp>
        <p:nvSpPr>
          <p:cNvPr id="17" name="Text 8"/>
          <p:cNvSpPr/>
          <p:nvPr/>
        </p:nvSpPr>
        <p:spPr>
          <a:xfrm>
            <a:off x="1287661" y="6367463"/>
            <a:ext cx="1694498" cy="21169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650"/>
              </a:lnSpc>
              <a:buNone/>
            </a:pPr>
            <a:r>
              <a:rPr lang="en-US" sz="13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H - Hypertrophy</a:t>
            </a:r>
            <a:endParaRPr lang="en-US" sz="1300" dirty="0"/>
          </a:p>
        </p:txBody>
      </p:sp>
      <p:pic>
        <p:nvPicPr>
          <p:cNvPr id="18" name="Image 7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74464" y="7045285"/>
            <a:ext cx="677704" cy="813316"/>
          </a:xfrm>
          <a:prstGeom prst="rect">
            <a:avLst/>
          </a:prstGeom>
        </p:spPr>
      </p:pic>
      <p:sp>
        <p:nvSpPr>
          <p:cNvPr id="19" name="Text 9"/>
          <p:cNvSpPr/>
          <p:nvPr/>
        </p:nvSpPr>
        <p:spPr>
          <a:xfrm>
            <a:off x="1287661" y="7180778"/>
            <a:ext cx="1694498" cy="21169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650"/>
              </a:lnSpc>
              <a:buNone/>
            </a:pPr>
            <a:r>
              <a:rPr lang="en-US" sz="13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T - Toxicity</a:t>
            </a:r>
            <a:endParaRPr lang="en-US" sz="13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34020" y="578406"/>
            <a:ext cx="6475928" cy="5242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100"/>
              </a:lnSpc>
              <a:buNone/>
            </a:pPr>
            <a:r>
              <a:rPr lang="en-US" sz="3300" dirty="0">
                <a:solidFill>
                  <a:srgbClr val="373B48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Keywords for Medical Education</a:t>
            </a:r>
            <a:endParaRPr lang="en-US" sz="3300" dirty="0"/>
          </a:p>
        </p:txBody>
      </p:sp>
      <p:sp>
        <p:nvSpPr>
          <p:cNvPr id="4" name="Text 1"/>
          <p:cNvSpPr/>
          <p:nvPr/>
        </p:nvSpPr>
        <p:spPr>
          <a:xfrm>
            <a:off x="734020" y="1417201"/>
            <a:ext cx="7675959" cy="33563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16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Relevant terms for this research and its implications.</a:t>
            </a:r>
            <a:endParaRPr lang="en-US" sz="1650" dirty="0"/>
          </a:p>
        </p:txBody>
      </p:sp>
      <p:sp>
        <p:nvSpPr>
          <p:cNvPr id="5" name="Shape 2"/>
          <p:cNvSpPr/>
          <p:nvPr/>
        </p:nvSpPr>
        <p:spPr>
          <a:xfrm>
            <a:off x="734020" y="1988701"/>
            <a:ext cx="838914" cy="1258372"/>
          </a:xfrm>
          <a:prstGeom prst="roundRect">
            <a:avLst>
              <a:gd name="adj" fmla="val 360016"/>
            </a:avLst>
          </a:prstGeom>
          <a:solidFill>
            <a:srgbClr val="E2E4E9"/>
          </a:solidFill>
          <a:ln w="7620">
            <a:solidFill>
              <a:srgbClr val="C8CAC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6" name="Text 3"/>
          <p:cNvSpPr/>
          <p:nvPr/>
        </p:nvSpPr>
        <p:spPr>
          <a:xfrm>
            <a:off x="996196" y="2421255"/>
            <a:ext cx="314563" cy="3931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en-US" sz="245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1</a:t>
            </a:r>
            <a:endParaRPr lang="en-US" sz="2450" dirty="0"/>
          </a:p>
        </p:txBody>
      </p:sp>
      <p:sp>
        <p:nvSpPr>
          <p:cNvPr id="7" name="Text 4"/>
          <p:cNvSpPr/>
          <p:nvPr/>
        </p:nvSpPr>
        <p:spPr>
          <a:xfrm>
            <a:off x="1782604" y="2198370"/>
            <a:ext cx="3951923" cy="32766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205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Electrocardiography / methods</a:t>
            </a:r>
            <a:endParaRPr lang="en-US" sz="2050" dirty="0"/>
          </a:p>
        </p:txBody>
      </p:sp>
      <p:sp>
        <p:nvSpPr>
          <p:cNvPr id="8" name="Shape 5"/>
          <p:cNvSpPr/>
          <p:nvPr/>
        </p:nvSpPr>
        <p:spPr>
          <a:xfrm>
            <a:off x="734020" y="3456742"/>
            <a:ext cx="838914" cy="1258372"/>
          </a:xfrm>
          <a:prstGeom prst="roundRect">
            <a:avLst>
              <a:gd name="adj" fmla="val 360016"/>
            </a:avLst>
          </a:prstGeom>
          <a:solidFill>
            <a:srgbClr val="E2E4E9"/>
          </a:solidFill>
          <a:ln w="7620">
            <a:solidFill>
              <a:srgbClr val="C8CAC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9" name="Text 6"/>
          <p:cNvSpPr/>
          <p:nvPr/>
        </p:nvSpPr>
        <p:spPr>
          <a:xfrm>
            <a:off x="996196" y="3889296"/>
            <a:ext cx="314563" cy="3931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en-US" sz="245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2</a:t>
            </a:r>
            <a:endParaRPr lang="en-US" sz="2450" dirty="0"/>
          </a:p>
        </p:txBody>
      </p:sp>
      <p:sp>
        <p:nvSpPr>
          <p:cNvPr id="10" name="Text 7"/>
          <p:cNvSpPr/>
          <p:nvPr/>
        </p:nvSpPr>
        <p:spPr>
          <a:xfrm>
            <a:off x="1782604" y="3666411"/>
            <a:ext cx="2621637" cy="32766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205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Education, Medical</a:t>
            </a:r>
            <a:endParaRPr lang="en-US" sz="2050" dirty="0"/>
          </a:p>
        </p:txBody>
      </p:sp>
      <p:sp>
        <p:nvSpPr>
          <p:cNvPr id="11" name="Shape 8"/>
          <p:cNvSpPr/>
          <p:nvPr/>
        </p:nvSpPr>
        <p:spPr>
          <a:xfrm>
            <a:off x="734020" y="4924782"/>
            <a:ext cx="838914" cy="1258372"/>
          </a:xfrm>
          <a:prstGeom prst="roundRect">
            <a:avLst>
              <a:gd name="adj" fmla="val 360016"/>
            </a:avLst>
          </a:prstGeom>
          <a:solidFill>
            <a:srgbClr val="E2E4E9"/>
          </a:solidFill>
          <a:ln w="7620">
            <a:solidFill>
              <a:srgbClr val="C8CAC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2" name="Text 9"/>
          <p:cNvSpPr/>
          <p:nvPr/>
        </p:nvSpPr>
        <p:spPr>
          <a:xfrm>
            <a:off x="996196" y="5357336"/>
            <a:ext cx="314563" cy="3931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en-US" sz="245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3</a:t>
            </a:r>
            <a:endParaRPr lang="en-US" sz="2450" dirty="0"/>
          </a:p>
        </p:txBody>
      </p:sp>
      <p:sp>
        <p:nvSpPr>
          <p:cNvPr id="13" name="Text 10"/>
          <p:cNvSpPr/>
          <p:nvPr/>
        </p:nvSpPr>
        <p:spPr>
          <a:xfrm>
            <a:off x="1782604" y="5134451"/>
            <a:ext cx="2621637" cy="32766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205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Teaching / methods</a:t>
            </a:r>
            <a:endParaRPr lang="en-US" sz="2050" dirty="0"/>
          </a:p>
        </p:txBody>
      </p:sp>
      <p:sp>
        <p:nvSpPr>
          <p:cNvPr id="14" name="Shape 11"/>
          <p:cNvSpPr/>
          <p:nvPr/>
        </p:nvSpPr>
        <p:spPr>
          <a:xfrm>
            <a:off x="734020" y="6392823"/>
            <a:ext cx="838914" cy="1258372"/>
          </a:xfrm>
          <a:prstGeom prst="roundRect">
            <a:avLst>
              <a:gd name="adj" fmla="val 360016"/>
            </a:avLst>
          </a:prstGeom>
          <a:solidFill>
            <a:srgbClr val="E2E4E9"/>
          </a:solidFill>
          <a:ln w="7620">
            <a:solidFill>
              <a:srgbClr val="C8CAC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5" name="Text 12"/>
          <p:cNvSpPr/>
          <p:nvPr/>
        </p:nvSpPr>
        <p:spPr>
          <a:xfrm>
            <a:off x="996196" y="6825377"/>
            <a:ext cx="314563" cy="3931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en-US" sz="245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4</a:t>
            </a:r>
            <a:endParaRPr lang="en-US" sz="2450" dirty="0"/>
          </a:p>
        </p:txBody>
      </p:sp>
      <p:sp>
        <p:nvSpPr>
          <p:cNvPr id="16" name="Text 13"/>
          <p:cNvSpPr/>
          <p:nvPr/>
        </p:nvSpPr>
        <p:spPr>
          <a:xfrm>
            <a:off x="1782604" y="6602492"/>
            <a:ext cx="4362212" cy="32766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205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Gamification in Medical Education</a:t>
            </a:r>
            <a:endParaRPr lang="en-US" sz="205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386</Words>
  <Application>Microsoft Office PowerPoint</Application>
  <PresentationFormat>Custom</PresentationFormat>
  <Paragraphs>90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Funnel Sans</vt:lpstr>
      <vt:lpstr>Mona Sans Semi Bold</vt:lpstr>
      <vt:lpstr>HGMaruGothicMPRO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lastModifiedBy>Soheil Najafi Mehri</cp:lastModifiedBy>
  <cp:revision>3</cp:revision>
  <dcterms:created xsi:type="dcterms:W3CDTF">2025-11-25T11:46:52Z</dcterms:created>
  <dcterms:modified xsi:type="dcterms:W3CDTF">2025-11-26T06:36:42Z</dcterms:modified>
</cp:coreProperties>
</file>