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Funnel Sans" panose="020B0604020202020204" charset="0"/>
      <p:regular r:id="rId14"/>
    </p:embeddedFont>
    <p:embeddedFont>
      <p:font typeface="Mona Sans Semi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013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99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90" y="2518648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 Critical Look at Leininger's Cultural Care Theory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985147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An analysis based on Mills's Model by Maryam Babaei Khomeini, Clinical Supervisor at Mehr Psychiatric Hospital.</a:t>
            </a:r>
            <a:endParaRPr lang="en-US" sz="17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pic>
        <p:nvPicPr>
          <p:cNvPr id="2" name="Picture 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280201D2-A81D-D850-BDA4-FB0FF0A85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334" y="443988"/>
            <a:ext cx="2657336" cy="12289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6153DD-35D1-5C41-5A2D-8C0AEDB2C9B3}"/>
              </a:ext>
            </a:extLst>
          </p:cNvPr>
          <p:cNvSpPr txBox="1"/>
          <p:nvPr/>
        </p:nvSpPr>
        <p:spPr>
          <a:xfrm>
            <a:off x="7796043" y="1672920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6" name="Picture 5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C1A30CB4-97BE-1F7C-A1BC-49ABA32848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162" y="446565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37673"/>
            <a:ext cx="793325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Recommendations for Improvement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3358277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713321"/>
            <a:ext cx="4196358" cy="3048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93790" y="38876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Enrich Education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93790" y="4378047"/>
            <a:ext cx="419635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Develop comprehensive training programs for cultural care.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216962" y="3358277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02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5216962" y="3713321"/>
            <a:ext cx="4196358" cy="3048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216962" y="3887629"/>
            <a:ext cx="346400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Supportive Infrastructure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216962" y="4378047"/>
            <a:ext cx="419635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Provide necessary resources and tools for implementation.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9640133" y="3358277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9640133" y="3713321"/>
            <a:ext cx="4196358" cy="3048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9640133" y="3887629"/>
            <a:ext cx="415742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Interdisciplinary Collaboration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640133" y="4378047"/>
            <a:ext cx="419635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Foster teamwork across various healthcare disciplines.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93790" y="552902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These efforts will help overcome practical challenges and enhance the theory's impact.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63573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About the Author</a:t>
            </a:r>
            <a:endParaRPr lang="en-US" sz="35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25861"/>
            <a:ext cx="4885015" cy="48850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39828" y="2936932"/>
            <a:ext cx="760428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Maryam Babaei Khomeini</a:t>
            </a: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is a Clinical Supervisor at Mehr Psychiatric Hospital in Khorramabad, Iran. She holds a BScN in Nursing and has 20 years of experience in various hospital wards, including thorax, epilepsy, emergency, and psychiatry.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39828" y="4592615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An active researcher, Maryam has published several articles in nursing and is a speaker on cultural care.</a:t>
            </a:r>
            <a:endParaRPr lang="en-US" sz="1750" dirty="0"/>
          </a:p>
        </p:txBody>
      </p:sp>
      <p:pic>
        <p:nvPicPr>
          <p:cNvPr id="6" name="Picture 5" descr="A person in a scarf&#10;&#10;AI-generated content may be incorrect.">
            <a:extLst>
              <a:ext uri="{FF2B5EF4-FFF2-40B4-BE49-F238E27FC236}">
                <a16:creationId xmlns:a16="http://schemas.microsoft.com/office/drawing/2014/main" id="{3109C62E-67B8-45CF-87D6-7D82E0F87C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032" y="526266"/>
            <a:ext cx="1828800" cy="2008565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DD3D041-13C1-C1F4-5E25-F0ECC0902E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977" y="6176609"/>
            <a:ext cx="2657336" cy="12289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F06177-592F-F28B-32D3-0A5D6F11B9CE}"/>
              </a:ext>
            </a:extLst>
          </p:cNvPr>
          <p:cNvSpPr txBox="1"/>
          <p:nvPr/>
        </p:nvSpPr>
        <p:spPr>
          <a:xfrm>
            <a:off x="7644686" y="7405541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9" name="Picture 8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09C01249-D5A0-30AA-11A7-858CBE7CC0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05" y="6179186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52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935367"/>
            <a:ext cx="7301151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Introduction to Leininger's Theory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793790" y="3842504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Madeleine Leininger's theory of cultural care is a cornerstone in nursing, emphasizing the cultural context of health and illness. Like any theory, it requires continuous review and criticism to identify strengths and areas for improvement.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075" y="623530"/>
            <a:ext cx="5829895" cy="5664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Methodology: Mills's Model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075" y="1643182"/>
            <a:ext cx="13044249" cy="1087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This study employed a theoretical and analytical approach, critically examining Leininger's theory using the Mills model. The process involved a detailed review of key concepts, principles, and applications, focusing on the critique stage of the five-stage Mills framework.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075" y="3325297"/>
            <a:ext cx="4196953" cy="2038350"/>
          </a:xfrm>
          <a:prstGeom prst="roundRect">
            <a:avLst>
              <a:gd name="adj" fmla="val 7178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93075" y="3294817"/>
            <a:ext cx="4196953" cy="121920"/>
          </a:xfrm>
          <a:prstGeom prst="roundRect">
            <a:avLst>
              <a:gd name="adj" fmla="val 78068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551628" y="2985373"/>
            <a:ext cx="679847" cy="679847"/>
          </a:xfrm>
          <a:prstGeom prst="roundRect">
            <a:avLst>
              <a:gd name="adj" fmla="val 134501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755583" y="3155275"/>
            <a:ext cx="271939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100" dirty="0"/>
          </a:p>
        </p:txBody>
      </p:sp>
      <p:sp>
        <p:nvSpPr>
          <p:cNvPr id="8" name="Text 6"/>
          <p:cNvSpPr/>
          <p:nvPr/>
        </p:nvSpPr>
        <p:spPr>
          <a:xfrm>
            <a:off x="1050131" y="3891796"/>
            <a:ext cx="2832616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Description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050131" y="4381738"/>
            <a:ext cx="3682841" cy="724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Identify key concepts and principles.</a:t>
            </a:r>
            <a:endParaRPr lang="en-US" sz="1750" dirty="0"/>
          </a:p>
        </p:txBody>
      </p:sp>
      <p:sp>
        <p:nvSpPr>
          <p:cNvPr id="10" name="Shape 8"/>
          <p:cNvSpPr/>
          <p:nvPr/>
        </p:nvSpPr>
        <p:spPr>
          <a:xfrm>
            <a:off x="5216604" y="3325297"/>
            <a:ext cx="4197072" cy="2038350"/>
          </a:xfrm>
          <a:prstGeom prst="roundRect">
            <a:avLst>
              <a:gd name="adj" fmla="val 7178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5216604" y="3294817"/>
            <a:ext cx="4197072" cy="121920"/>
          </a:xfrm>
          <a:prstGeom prst="roundRect">
            <a:avLst>
              <a:gd name="adj" fmla="val 78068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6975158" y="2985373"/>
            <a:ext cx="679847" cy="679847"/>
          </a:xfrm>
          <a:prstGeom prst="roundRect">
            <a:avLst>
              <a:gd name="adj" fmla="val 134501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179112" y="3155275"/>
            <a:ext cx="271939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100" dirty="0"/>
          </a:p>
        </p:txBody>
      </p:sp>
      <p:sp>
        <p:nvSpPr>
          <p:cNvPr id="14" name="Text 12"/>
          <p:cNvSpPr/>
          <p:nvPr/>
        </p:nvSpPr>
        <p:spPr>
          <a:xfrm>
            <a:off x="5473660" y="3891796"/>
            <a:ext cx="2832616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Analysis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5473660" y="4381738"/>
            <a:ext cx="3682960" cy="724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Examine assumptions and applications.</a:t>
            </a:r>
            <a:endParaRPr lang="en-US" sz="1750" dirty="0"/>
          </a:p>
        </p:txBody>
      </p:sp>
      <p:sp>
        <p:nvSpPr>
          <p:cNvPr id="16" name="Shape 14"/>
          <p:cNvSpPr/>
          <p:nvPr/>
        </p:nvSpPr>
        <p:spPr>
          <a:xfrm>
            <a:off x="9640252" y="3325297"/>
            <a:ext cx="4197072" cy="2038350"/>
          </a:xfrm>
          <a:prstGeom prst="roundRect">
            <a:avLst>
              <a:gd name="adj" fmla="val 7178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9640252" y="3294817"/>
            <a:ext cx="4197072" cy="121920"/>
          </a:xfrm>
          <a:prstGeom prst="roundRect">
            <a:avLst>
              <a:gd name="adj" fmla="val 78068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11398806" y="2985373"/>
            <a:ext cx="679847" cy="679847"/>
          </a:xfrm>
          <a:prstGeom prst="roundRect">
            <a:avLst>
              <a:gd name="adj" fmla="val 134501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11602760" y="3155275"/>
            <a:ext cx="271939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100" dirty="0"/>
          </a:p>
        </p:txBody>
      </p:sp>
      <p:sp>
        <p:nvSpPr>
          <p:cNvPr id="20" name="Text 18"/>
          <p:cNvSpPr/>
          <p:nvPr/>
        </p:nvSpPr>
        <p:spPr>
          <a:xfrm>
            <a:off x="9897308" y="3891796"/>
            <a:ext cx="2832616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Critique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9897308" y="4381738"/>
            <a:ext cx="3682960" cy="3624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Evaluate strengths and weaknesses.</a:t>
            </a:r>
            <a:endParaRPr lang="en-US" sz="1750" dirty="0"/>
          </a:p>
        </p:txBody>
      </p:sp>
      <p:sp>
        <p:nvSpPr>
          <p:cNvPr id="22" name="Shape 20"/>
          <p:cNvSpPr/>
          <p:nvPr/>
        </p:nvSpPr>
        <p:spPr>
          <a:xfrm>
            <a:off x="793075" y="5930146"/>
            <a:ext cx="6408777" cy="1675924"/>
          </a:xfrm>
          <a:prstGeom prst="roundRect">
            <a:avLst>
              <a:gd name="adj" fmla="val 873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Shape 21"/>
          <p:cNvSpPr/>
          <p:nvPr/>
        </p:nvSpPr>
        <p:spPr>
          <a:xfrm>
            <a:off x="793075" y="5899666"/>
            <a:ext cx="6408777" cy="121920"/>
          </a:xfrm>
          <a:prstGeom prst="roundRect">
            <a:avLst>
              <a:gd name="adj" fmla="val 78068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3657481" y="5590223"/>
            <a:ext cx="679847" cy="679847"/>
          </a:xfrm>
          <a:prstGeom prst="roundRect">
            <a:avLst>
              <a:gd name="adj" fmla="val 134501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3861435" y="5760125"/>
            <a:ext cx="271939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100" dirty="0"/>
          </a:p>
        </p:txBody>
      </p:sp>
      <p:sp>
        <p:nvSpPr>
          <p:cNvPr id="26" name="Text 24"/>
          <p:cNvSpPr/>
          <p:nvPr/>
        </p:nvSpPr>
        <p:spPr>
          <a:xfrm>
            <a:off x="1050131" y="6496645"/>
            <a:ext cx="2832616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Testing</a:t>
            </a:r>
            <a:endParaRPr lang="en-US" sz="2200" dirty="0"/>
          </a:p>
        </p:txBody>
      </p:sp>
      <p:sp>
        <p:nvSpPr>
          <p:cNvPr id="27" name="Text 25"/>
          <p:cNvSpPr/>
          <p:nvPr/>
        </p:nvSpPr>
        <p:spPr>
          <a:xfrm>
            <a:off x="1050131" y="6986587"/>
            <a:ext cx="5894665" cy="3624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Assess empirical evidence.</a:t>
            </a:r>
            <a:endParaRPr lang="en-US" sz="1750" dirty="0"/>
          </a:p>
        </p:txBody>
      </p:sp>
      <p:sp>
        <p:nvSpPr>
          <p:cNvPr id="28" name="Shape 26"/>
          <p:cNvSpPr/>
          <p:nvPr/>
        </p:nvSpPr>
        <p:spPr>
          <a:xfrm>
            <a:off x="7428428" y="5930146"/>
            <a:ext cx="6408896" cy="1675924"/>
          </a:xfrm>
          <a:prstGeom prst="roundRect">
            <a:avLst>
              <a:gd name="adj" fmla="val 873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Shape 27"/>
          <p:cNvSpPr/>
          <p:nvPr/>
        </p:nvSpPr>
        <p:spPr>
          <a:xfrm>
            <a:off x="7428428" y="5899666"/>
            <a:ext cx="6408896" cy="121920"/>
          </a:xfrm>
          <a:prstGeom prst="roundRect">
            <a:avLst>
              <a:gd name="adj" fmla="val 78068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Shape 28"/>
          <p:cNvSpPr/>
          <p:nvPr/>
        </p:nvSpPr>
        <p:spPr>
          <a:xfrm>
            <a:off x="10292953" y="5590223"/>
            <a:ext cx="679847" cy="679847"/>
          </a:xfrm>
          <a:prstGeom prst="roundRect">
            <a:avLst>
              <a:gd name="adj" fmla="val 134501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10496907" y="5760125"/>
            <a:ext cx="271939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5</a:t>
            </a:r>
            <a:endParaRPr lang="en-US" sz="2100" dirty="0"/>
          </a:p>
        </p:txBody>
      </p:sp>
      <p:sp>
        <p:nvSpPr>
          <p:cNvPr id="32" name="Text 30"/>
          <p:cNvSpPr/>
          <p:nvPr/>
        </p:nvSpPr>
        <p:spPr>
          <a:xfrm>
            <a:off x="7685484" y="6496645"/>
            <a:ext cx="2832616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Support</a:t>
            </a:r>
            <a:endParaRPr lang="en-US" sz="2200" dirty="0"/>
          </a:p>
        </p:txBody>
      </p:sp>
      <p:sp>
        <p:nvSpPr>
          <p:cNvPr id="33" name="Text 31"/>
          <p:cNvSpPr/>
          <p:nvPr/>
        </p:nvSpPr>
        <p:spPr>
          <a:xfrm>
            <a:off x="7685484" y="6986587"/>
            <a:ext cx="5894784" cy="3624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Propose theoretical enhancements.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60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55069" y="436126"/>
            <a:ext cx="4709874" cy="3964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Strengths of Leininger's Theory</a:t>
            </a:r>
            <a:endParaRPr lang="en-US" sz="2450" dirty="0"/>
          </a:p>
        </p:txBody>
      </p:sp>
      <p:sp>
        <p:nvSpPr>
          <p:cNvPr id="4" name="Shape 1"/>
          <p:cNvSpPr/>
          <p:nvPr/>
        </p:nvSpPr>
        <p:spPr>
          <a:xfrm>
            <a:off x="555069" y="1070491"/>
            <a:ext cx="8033861" cy="1563410"/>
          </a:xfrm>
          <a:prstGeom prst="roundRect">
            <a:avLst>
              <a:gd name="adj" fmla="val 426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21281" y="1236702"/>
            <a:ext cx="475774" cy="475774"/>
          </a:xfrm>
          <a:prstGeom prst="roundRect">
            <a:avLst>
              <a:gd name="adj" fmla="val 19217287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2130" y="1367552"/>
            <a:ext cx="214074" cy="21407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21281" y="1871067"/>
            <a:ext cx="1982629" cy="247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Simple Concepts</a:t>
            </a:r>
            <a:endParaRPr lang="en-US" sz="1550" dirty="0"/>
          </a:p>
        </p:txBody>
      </p:sp>
      <p:sp>
        <p:nvSpPr>
          <p:cNvPr id="8" name="Text 4"/>
          <p:cNvSpPr/>
          <p:nvPr/>
        </p:nvSpPr>
        <p:spPr>
          <a:xfrm>
            <a:off x="721281" y="2213967"/>
            <a:ext cx="7701439" cy="253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Relatively easy to understand and apply.</a:t>
            </a:r>
            <a:endParaRPr lang="en-US" sz="1200" dirty="0"/>
          </a:p>
        </p:txBody>
      </p:sp>
      <p:sp>
        <p:nvSpPr>
          <p:cNvPr id="9" name="Shape 5"/>
          <p:cNvSpPr/>
          <p:nvPr/>
        </p:nvSpPr>
        <p:spPr>
          <a:xfrm>
            <a:off x="555069" y="2792492"/>
            <a:ext cx="8033861" cy="1563410"/>
          </a:xfrm>
          <a:prstGeom prst="roundRect">
            <a:avLst>
              <a:gd name="adj" fmla="val 426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721281" y="2958703"/>
            <a:ext cx="475774" cy="475774"/>
          </a:xfrm>
          <a:prstGeom prst="roundRect">
            <a:avLst>
              <a:gd name="adj" fmla="val 19217287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2130" y="3089553"/>
            <a:ext cx="214074" cy="214074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21281" y="3593068"/>
            <a:ext cx="1982629" cy="247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Coherent Structure</a:t>
            </a:r>
            <a:endParaRPr lang="en-US" sz="1550" dirty="0"/>
          </a:p>
        </p:txBody>
      </p:sp>
      <p:sp>
        <p:nvSpPr>
          <p:cNvPr id="13" name="Text 8"/>
          <p:cNvSpPr/>
          <p:nvPr/>
        </p:nvSpPr>
        <p:spPr>
          <a:xfrm>
            <a:off x="721281" y="3935968"/>
            <a:ext cx="7701439" cy="253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Stable principles guide its application.</a:t>
            </a:r>
            <a:endParaRPr lang="en-US" sz="1200" dirty="0"/>
          </a:p>
        </p:txBody>
      </p:sp>
      <p:sp>
        <p:nvSpPr>
          <p:cNvPr id="14" name="Shape 9"/>
          <p:cNvSpPr/>
          <p:nvPr/>
        </p:nvSpPr>
        <p:spPr>
          <a:xfrm>
            <a:off x="555069" y="4514493"/>
            <a:ext cx="8033861" cy="1563410"/>
          </a:xfrm>
          <a:prstGeom prst="roundRect">
            <a:avLst>
              <a:gd name="adj" fmla="val 426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721281" y="4680704"/>
            <a:ext cx="475774" cy="475774"/>
          </a:xfrm>
          <a:prstGeom prst="roundRect">
            <a:avLst>
              <a:gd name="adj" fmla="val 19217287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2130" y="4811554"/>
            <a:ext cx="214074" cy="214074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721281" y="5315069"/>
            <a:ext cx="1982629" cy="247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High Adaptability</a:t>
            </a:r>
            <a:endParaRPr lang="en-US" sz="1550" dirty="0"/>
          </a:p>
        </p:txBody>
      </p:sp>
      <p:sp>
        <p:nvSpPr>
          <p:cNvPr id="18" name="Text 12"/>
          <p:cNvSpPr/>
          <p:nvPr/>
        </p:nvSpPr>
        <p:spPr>
          <a:xfrm>
            <a:off x="721281" y="5657969"/>
            <a:ext cx="7701439" cy="253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Applicable across diverse cultures and conditions.</a:t>
            </a:r>
            <a:endParaRPr lang="en-US" sz="1200" dirty="0"/>
          </a:p>
        </p:txBody>
      </p:sp>
      <p:sp>
        <p:nvSpPr>
          <p:cNvPr id="19" name="Shape 13"/>
          <p:cNvSpPr/>
          <p:nvPr/>
        </p:nvSpPr>
        <p:spPr>
          <a:xfrm>
            <a:off x="555069" y="6236494"/>
            <a:ext cx="8033861" cy="1563410"/>
          </a:xfrm>
          <a:prstGeom prst="roundRect">
            <a:avLst>
              <a:gd name="adj" fmla="val 426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4"/>
          <p:cNvSpPr/>
          <p:nvPr/>
        </p:nvSpPr>
        <p:spPr>
          <a:xfrm>
            <a:off x="721281" y="6402705"/>
            <a:ext cx="475774" cy="475774"/>
          </a:xfrm>
          <a:prstGeom prst="roundRect">
            <a:avLst>
              <a:gd name="adj" fmla="val 19217287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2130" y="6533555"/>
            <a:ext cx="214074" cy="214074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721281" y="7037070"/>
            <a:ext cx="2082284" cy="247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Systematic Approach</a:t>
            </a:r>
            <a:endParaRPr lang="en-US" sz="1550" dirty="0"/>
          </a:p>
        </p:txBody>
      </p:sp>
      <p:sp>
        <p:nvSpPr>
          <p:cNvPr id="23" name="Text 16"/>
          <p:cNvSpPr/>
          <p:nvPr/>
        </p:nvSpPr>
        <p:spPr>
          <a:xfrm>
            <a:off x="721281" y="7379970"/>
            <a:ext cx="7701439" cy="253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Provides a structured way to address cultural care.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5077" y="483275"/>
            <a:ext cx="7778710" cy="439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27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Weaknesses: Complexity of the Sunrise Model</a:t>
            </a:r>
            <a:endParaRPr lang="en-US" sz="2750" dirty="0"/>
          </a:p>
        </p:txBody>
      </p:sp>
      <p:sp>
        <p:nvSpPr>
          <p:cNvPr id="3" name="Text 1"/>
          <p:cNvSpPr/>
          <p:nvPr/>
        </p:nvSpPr>
        <p:spPr>
          <a:xfrm>
            <a:off x="615077" y="1274088"/>
            <a:ext cx="13400246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One significant challenge is the complexity of Leininger's Sunrise Model, which can be difficult to fully grasp and implement in practice.</a:t>
            </a:r>
            <a:endParaRPr lang="en-US" sz="13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77" y="1950482"/>
            <a:ext cx="6485811" cy="64858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537133" y="1910953"/>
            <a:ext cx="6485811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Intricate interconnections</a:t>
            </a:r>
            <a:endParaRPr lang="en-US" sz="1350" dirty="0"/>
          </a:p>
        </p:txBody>
      </p:sp>
      <p:sp>
        <p:nvSpPr>
          <p:cNvPr id="6" name="Text 3"/>
          <p:cNvSpPr/>
          <p:nvPr/>
        </p:nvSpPr>
        <p:spPr>
          <a:xfrm>
            <a:off x="7537133" y="2253496"/>
            <a:ext cx="6485811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Requires deep understanding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7537133" y="2596039"/>
            <a:ext cx="6485811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Potential for misinterpretation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7537133" y="2938582"/>
            <a:ext cx="6485811" cy="281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13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Demands extensive training</a:t>
            </a:r>
            <a:endParaRPr lang="en-US" sz="1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722965"/>
            <a:ext cx="9663946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Weaknesses: Resource &amp; Ethical Challenges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793790" y="4630103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Implementation faces hurdles due to lack of training, insufficient resources, and potential cultural conflicts. Ethical issues and social inequalities further complicate its application.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611058"/>
            <a:ext cx="4196358" cy="1730812"/>
          </a:xfrm>
          <a:prstGeom prst="roundRect">
            <a:avLst>
              <a:gd name="adj" fmla="val 845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63310" y="5611058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1142524" y="5868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Training Gaps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142524" y="6358771"/>
            <a:ext cx="35903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Limited educational programs and resources.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216962" y="5611058"/>
            <a:ext cx="4196358" cy="1730812"/>
          </a:xfrm>
          <a:prstGeom prst="roundRect">
            <a:avLst>
              <a:gd name="adj" fmla="val 845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5186482" y="5611058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5565696" y="5868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Conflicts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5565696" y="6358771"/>
            <a:ext cx="35903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Potential for misunderstandings and ethical dilemmas.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9640133" y="5611058"/>
            <a:ext cx="4196358" cy="1730812"/>
          </a:xfrm>
          <a:prstGeom prst="roundRect">
            <a:avLst>
              <a:gd name="adj" fmla="val 845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9609653" y="5611058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9988868" y="5868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Social Inequalities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9988868" y="6358771"/>
            <a:ext cx="35903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Impact on equitable implementation of care.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25466"/>
            <a:ext cx="917912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Weaknesses: Dependence &amp; Coordination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2846070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The theory's reliance on technology and the need for extensive financial and human resources pose significant challenges. Additionally, there's often insufficient coordination between international and local organizations.</a:t>
            </a:r>
            <a:endParaRPr lang="en-US" sz="17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827026"/>
            <a:ext cx="4347567" cy="90725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20604" y="496109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Tech Dependence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0604" y="5451515"/>
            <a:ext cx="389393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Challenges related to technological integration.</a:t>
            </a:r>
            <a:endParaRPr lang="en-US" sz="175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827026"/>
            <a:ext cx="4347567" cy="90725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368171" y="496109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Resource Intensive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5368171" y="5451515"/>
            <a:ext cx="389393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Requires substantial financial and human capital.</a:t>
            </a:r>
            <a:endParaRPr lang="en-US" sz="17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827026"/>
            <a:ext cx="4347567" cy="907256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715738" y="496109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Poor Coordination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9715738" y="5451515"/>
            <a:ext cx="389393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Lack of synergy between global and local efforts.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935367"/>
            <a:ext cx="7203638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Conclusion: Overcoming Barriers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280190" y="3842504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While Leininger's theoretical foundations remain strong, successful implementation demands addressing identified barriers. This includes enriching educational programs and strengthening interdisciplinary collaborations.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512</Words>
  <Application>Microsoft Office PowerPoint</Application>
  <PresentationFormat>Custom</PresentationFormat>
  <Paragraphs>80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Funnel Sans</vt:lpstr>
      <vt:lpstr>Mona Sans Semi Bold</vt:lpstr>
      <vt:lpstr>Mona Sans Light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4</cp:revision>
  <dcterms:created xsi:type="dcterms:W3CDTF">2025-11-25T12:07:45Z</dcterms:created>
  <dcterms:modified xsi:type="dcterms:W3CDTF">2025-11-26T06:37:10Z</dcterms:modified>
</cp:coreProperties>
</file>