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4630400" cy="8229600"/>
  <p:notesSz cx="8229600" cy="14630400"/>
  <p:embeddedFontLst>
    <p:embeddedFont>
      <p:font typeface="Funnel Sans" panose="020B0604020202020204" charset="0"/>
      <p:regular r:id="rId13"/>
    </p:embeddedFont>
    <p:embeddedFont>
      <p:font typeface="Mona Sans Semi Bold" panose="020B0604020202020204" charset="0"/>
      <p:regular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59" d="100"/>
          <a:sy n="59" d="100"/>
        </p:scale>
        <p:origin x="1066" y="2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40883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3054429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Intensive Care Nursing in Iran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6280190" y="4812149"/>
            <a:ext cx="75564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Challenges, Innovations, and Lessons for Global Practice</a:t>
            </a:r>
            <a:endParaRPr lang="en-US" sz="175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5486400" cy="8229600"/>
          </a:xfrm>
          <a:prstGeom prst="rect">
            <a:avLst/>
          </a:prstGeom>
          <a:solidFill>
            <a:srgbClr val="DFDFE0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6280190" y="1376958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Key Takeaways</a:t>
            </a:r>
            <a:endParaRPr lang="en-US" sz="4450" dirty="0"/>
          </a:p>
        </p:txBody>
      </p:sp>
      <p:sp>
        <p:nvSpPr>
          <p:cNvPr id="6" name="Shape 2"/>
          <p:cNvSpPr/>
          <p:nvPr/>
        </p:nvSpPr>
        <p:spPr>
          <a:xfrm>
            <a:off x="6280190" y="2425898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E2E4E9"/>
          </a:solidFill>
          <a:ln w="762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Text 3"/>
          <p:cNvSpPr/>
          <p:nvPr/>
        </p:nvSpPr>
        <p:spPr>
          <a:xfrm>
            <a:off x="7017306" y="2503765"/>
            <a:ext cx="3060502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Resilience in Adversity</a:t>
            </a:r>
            <a:endParaRPr lang="en-US" sz="2200" dirty="0"/>
          </a:p>
        </p:txBody>
      </p:sp>
      <p:sp>
        <p:nvSpPr>
          <p:cNvPr id="8" name="Text 4"/>
          <p:cNvSpPr/>
          <p:nvPr/>
        </p:nvSpPr>
        <p:spPr>
          <a:xfrm>
            <a:off x="7017306" y="2994184"/>
            <a:ext cx="681930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Iranian nurses demonstrate remarkable adaptability in challenging environments.</a:t>
            </a:r>
            <a:endParaRPr lang="en-US" sz="1750" dirty="0"/>
          </a:p>
        </p:txBody>
      </p:sp>
      <p:sp>
        <p:nvSpPr>
          <p:cNvPr id="9" name="Shape 5"/>
          <p:cNvSpPr/>
          <p:nvPr/>
        </p:nvSpPr>
        <p:spPr>
          <a:xfrm>
            <a:off x="6280190" y="4173617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E2E4E9"/>
          </a:solidFill>
          <a:ln w="762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" name="Text 6"/>
          <p:cNvSpPr/>
          <p:nvPr/>
        </p:nvSpPr>
        <p:spPr>
          <a:xfrm>
            <a:off x="7017306" y="425148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Cultural Sensitivity</a:t>
            </a:r>
            <a:endParaRPr lang="en-US" sz="2200" dirty="0"/>
          </a:p>
        </p:txBody>
      </p:sp>
      <p:sp>
        <p:nvSpPr>
          <p:cNvPr id="11" name="Text 7"/>
          <p:cNvSpPr/>
          <p:nvPr/>
        </p:nvSpPr>
        <p:spPr>
          <a:xfrm>
            <a:off x="7017306" y="4741902"/>
            <a:ext cx="6819305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Integrating cultural values into ethical care decisions is crucial.</a:t>
            </a:r>
            <a:endParaRPr lang="en-US" sz="1750" dirty="0"/>
          </a:p>
        </p:txBody>
      </p:sp>
      <p:sp>
        <p:nvSpPr>
          <p:cNvPr id="12" name="Shape 8"/>
          <p:cNvSpPr/>
          <p:nvPr/>
        </p:nvSpPr>
        <p:spPr>
          <a:xfrm>
            <a:off x="6280190" y="5558433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E2E4E9"/>
          </a:solidFill>
          <a:ln w="762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" name="Text 9"/>
          <p:cNvSpPr/>
          <p:nvPr/>
        </p:nvSpPr>
        <p:spPr>
          <a:xfrm>
            <a:off x="7017306" y="5636300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Global Learning</a:t>
            </a:r>
            <a:endParaRPr lang="en-US" sz="2200" dirty="0"/>
          </a:p>
        </p:txBody>
      </p:sp>
      <p:sp>
        <p:nvSpPr>
          <p:cNvPr id="14" name="Text 10"/>
          <p:cNvSpPr/>
          <p:nvPr/>
        </p:nvSpPr>
        <p:spPr>
          <a:xfrm>
            <a:off x="7017306" y="6126718"/>
            <a:ext cx="681930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Experiences from resource-limited settings offer valuable lessons for worldwide critical care.</a:t>
            </a:r>
            <a:endParaRPr lang="en-US" sz="17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963573"/>
            <a:ext cx="4536519" cy="566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450"/>
              </a:lnSpc>
              <a:buNone/>
            </a:pPr>
            <a:r>
              <a:rPr lang="en-US" sz="35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About the Speaker</a:t>
            </a:r>
            <a:endParaRPr lang="en-US" sz="3550" dirty="0"/>
          </a:p>
        </p:txBody>
      </p:sp>
      <p:sp>
        <p:nvSpPr>
          <p:cNvPr id="4" name="Text 1"/>
          <p:cNvSpPr/>
          <p:nvPr/>
        </p:nvSpPr>
        <p:spPr>
          <a:xfrm>
            <a:off x="6239828" y="3116427"/>
            <a:ext cx="4597003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26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Narges Hamedian, RN, MSN</a:t>
            </a:r>
            <a:endParaRPr lang="en-US" sz="2650" dirty="0"/>
          </a:p>
        </p:txBody>
      </p:sp>
      <p:sp>
        <p:nvSpPr>
          <p:cNvPr id="5" name="Text 2"/>
          <p:cNvSpPr/>
          <p:nvPr/>
        </p:nvSpPr>
        <p:spPr>
          <a:xfrm>
            <a:off x="6239828" y="3768532"/>
            <a:ext cx="7604284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Intensive Care Unit (ICU) Nurse at Nekouei Hedayati Forghani Hospital, Iran. Specializing in critical care, palliative, and end-of-life care.</a:t>
            </a:r>
            <a:endParaRPr lang="en-US" sz="1750" dirty="0"/>
          </a:p>
        </p:txBody>
      </p:sp>
      <p:sp>
        <p:nvSpPr>
          <p:cNvPr id="6" name="Text 3"/>
          <p:cNvSpPr/>
          <p:nvPr/>
        </p:nvSpPr>
        <p:spPr>
          <a:xfrm>
            <a:off x="6239828" y="4698411"/>
            <a:ext cx="7604284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Over five years of clinical experience, navigating resource-limited settings and ethical decision-making.</a:t>
            </a:r>
            <a:endParaRPr lang="en-US" sz="1750" dirty="0"/>
          </a:p>
        </p:txBody>
      </p:sp>
      <p:pic>
        <p:nvPicPr>
          <p:cNvPr id="7" name="Picture 6" descr="A person wearing a black head scarf&#10;&#10;AI-generated content may be incorrect.">
            <a:extLst>
              <a:ext uri="{FF2B5EF4-FFF2-40B4-BE49-F238E27FC236}">
                <a16:creationId xmlns:a16="http://schemas.microsoft.com/office/drawing/2014/main" id="{0F103126-91F9-C9AB-A584-6D8ECA9414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3013" y="563467"/>
            <a:ext cx="1828800" cy="1934163"/>
          </a:xfrm>
          <a:prstGeom prst="ellipse">
            <a:avLst/>
          </a:prstGeom>
          <a:ln w="63500" cap="rnd">
            <a:solidFill>
              <a:srgbClr val="0070C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Image 0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189" y="2310169"/>
            <a:ext cx="4881120" cy="488112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83523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3508534"/>
            <a:ext cx="1024640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The Landscape of Critical Care in Iran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793790" y="4557474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Critical care nursing in resource-limited settings demands resilience, adaptability, and innovative thinking.</a:t>
            </a:r>
            <a:endParaRPr lang="en-US" sz="1750" dirty="0"/>
          </a:p>
        </p:txBody>
      </p:sp>
      <p:sp>
        <p:nvSpPr>
          <p:cNvPr id="5" name="Shape 2"/>
          <p:cNvSpPr/>
          <p:nvPr/>
        </p:nvSpPr>
        <p:spPr>
          <a:xfrm>
            <a:off x="793790" y="5515689"/>
            <a:ext cx="4196358" cy="2040493"/>
          </a:xfrm>
          <a:prstGeom prst="roundRect">
            <a:avLst>
              <a:gd name="adj" fmla="val 7170"/>
            </a:avLst>
          </a:prstGeom>
          <a:solidFill>
            <a:srgbClr val="FFFFFF">
              <a:alpha val="95000"/>
            </a:srgbClr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" name="Shape 3"/>
          <p:cNvSpPr/>
          <p:nvPr/>
        </p:nvSpPr>
        <p:spPr>
          <a:xfrm>
            <a:off x="793790" y="5485209"/>
            <a:ext cx="4196358" cy="121920"/>
          </a:xfrm>
          <a:prstGeom prst="roundRect">
            <a:avLst>
              <a:gd name="adj" fmla="val 78139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7" name="Shape 4"/>
          <p:cNvSpPr/>
          <p:nvPr/>
        </p:nvSpPr>
        <p:spPr>
          <a:xfrm>
            <a:off x="2551688" y="5175528"/>
            <a:ext cx="680442" cy="680442"/>
          </a:xfrm>
          <a:prstGeom prst="roundRect">
            <a:avLst>
              <a:gd name="adj" fmla="val 134383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8" name="Text 5"/>
          <p:cNvSpPr/>
          <p:nvPr/>
        </p:nvSpPr>
        <p:spPr>
          <a:xfrm>
            <a:off x="2755761" y="5345668"/>
            <a:ext cx="272177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400"/>
              </a:lnSpc>
              <a:buNone/>
            </a:pPr>
            <a:r>
              <a:rPr lang="en-US" sz="2100" dirty="0">
                <a:solidFill>
                  <a:srgbClr val="FFFFFF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1</a:t>
            </a:r>
            <a:endParaRPr lang="en-US" sz="2100" dirty="0"/>
          </a:p>
        </p:txBody>
      </p:sp>
      <p:sp>
        <p:nvSpPr>
          <p:cNvPr id="9" name="Text 6"/>
          <p:cNvSpPr/>
          <p:nvPr/>
        </p:nvSpPr>
        <p:spPr>
          <a:xfrm>
            <a:off x="1051084" y="6082665"/>
            <a:ext cx="2966918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Resource Constraints</a:t>
            </a:r>
            <a:endParaRPr lang="en-US" sz="2200" dirty="0"/>
          </a:p>
        </p:txBody>
      </p:sp>
      <p:sp>
        <p:nvSpPr>
          <p:cNvPr id="10" name="Text 7"/>
          <p:cNvSpPr/>
          <p:nvPr/>
        </p:nvSpPr>
        <p:spPr>
          <a:xfrm>
            <a:off x="1051084" y="6573083"/>
            <a:ext cx="3681770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Medical supply shortages and limited equipment.</a:t>
            </a:r>
            <a:endParaRPr lang="en-US" sz="1750" dirty="0"/>
          </a:p>
        </p:txBody>
      </p:sp>
      <p:sp>
        <p:nvSpPr>
          <p:cNvPr id="11" name="Shape 8"/>
          <p:cNvSpPr/>
          <p:nvPr/>
        </p:nvSpPr>
        <p:spPr>
          <a:xfrm>
            <a:off x="5216962" y="5515689"/>
            <a:ext cx="4196358" cy="2040493"/>
          </a:xfrm>
          <a:prstGeom prst="roundRect">
            <a:avLst>
              <a:gd name="adj" fmla="val 7170"/>
            </a:avLst>
          </a:prstGeom>
          <a:solidFill>
            <a:srgbClr val="FFFFFF">
              <a:alpha val="95000"/>
            </a:srgbClr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2" name="Shape 9"/>
          <p:cNvSpPr/>
          <p:nvPr/>
        </p:nvSpPr>
        <p:spPr>
          <a:xfrm>
            <a:off x="5216962" y="5485209"/>
            <a:ext cx="4196358" cy="121920"/>
          </a:xfrm>
          <a:prstGeom prst="roundRect">
            <a:avLst>
              <a:gd name="adj" fmla="val 78139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3" name="Shape 10"/>
          <p:cNvSpPr/>
          <p:nvPr/>
        </p:nvSpPr>
        <p:spPr>
          <a:xfrm>
            <a:off x="6974860" y="5175528"/>
            <a:ext cx="680442" cy="680442"/>
          </a:xfrm>
          <a:prstGeom prst="roundRect">
            <a:avLst>
              <a:gd name="adj" fmla="val 134383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4" name="Text 11"/>
          <p:cNvSpPr/>
          <p:nvPr/>
        </p:nvSpPr>
        <p:spPr>
          <a:xfrm>
            <a:off x="7178933" y="5345668"/>
            <a:ext cx="272177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400"/>
              </a:lnSpc>
              <a:buNone/>
            </a:pPr>
            <a:r>
              <a:rPr lang="en-US" sz="2100" dirty="0">
                <a:solidFill>
                  <a:srgbClr val="FFFFFF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2</a:t>
            </a:r>
            <a:endParaRPr lang="en-US" sz="2100" dirty="0"/>
          </a:p>
        </p:txBody>
      </p:sp>
      <p:sp>
        <p:nvSpPr>
          <p:cNvPr id="15" name="Text 12"/>
          <p:cNvSpPr/>
          <p:nvPr/>
        </p:nvSpPr>
        <p:spPr>
          <a:xfrm>
            <a:off x="5474256" y="6082665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High Ratios</a:t>
            </a:r>
            <a:endParaRPr lang="en-US" sz="2200" dirty="0"/>
          </a:p>
        </p:txBody>
      </p:sp>
      <p:sp>
        <p:nvSpPr>
          <p:cNvPr id="16" name="Text 13"/>
          <p:cNvSpPr/>
          <p:nvPr/>
        </p:nvSpPr>
        <p:spPr>
          <a:xfrm>
            <a:off x="5474256" y="6573083"/>
            <a:ext cx="3681770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Challenging nurse-to-patient ratios.</a:t>
            </a:r>
            <a:endParaRPr lang="en-US" sz="1750" dirty="0"/>
          </a:p>
        </p:txBody>
      </p:sp>
      <p:sp>
        <p:nvSpPr>
          <p:cNvPr id="17" name="Shape 14"/>
          <p:cNvSpPr/>
          <p:nvPr/>
        </p:nvSpPr>
        <p:spPr>
          <a:xfrm>
            <a:off x="9640133" y="5515689"/>
            <a:ext cx="4196358" cy="2040493"/>
          </a:xfrm>
          <a:prstGeom prst="roundRect">
            <a:avLst>
              <a:gd name="adj" fmla="val 7170"/>
            </a:avLst>
          </a:prstGeom>
          <a:solidFill>
            <a:srgbClr val="FFFFFF">
              <a:alpha val="95000"/>
            </a:srgbClr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8" name="Shape 15"/>
          <p:cNvSpPr/>
          <p:nvPr/>
        </p:nvSpPr>
        <p:spPr>
          <a:xfrm>
            <a:off x="9640133" y="5485209"/>
            <a:ext cx="4196358" cy="121920"/>
          </a:xfrm>
          <a:prstGeom prst="roundRect">
            <a:avLst>
              <a:gd name="adj" fmla="val 78139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9" name="Shape 16"/>
          <p:cNvSpPr/>
          <p:nvPr/>
        </p:nvSpPr>
        <p:spPr>
          <a:xfrm>
            <a:off x="11398032" y="5175528"/>
            <a:ext cx="680442" cy="680442"/>
          </a:xfrm>
          <a:prstGeom prst="roundRect">
            <a:avLst>
              <a:gd name="adj" fmla="val 134383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0" name="Text 17"/>
          <p:cNvSpPr/>
          <p:nvPr/>
        </p:nvSpPr>
        <p:spPr>
          <a:xfrm>
            <a:off x="11602105" y="5345668"/>
            <a:ext cx="272177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400"/>
              </a:lnSpc>
              <a:buNone/>
            </a:pPr>
            <a:r>
              <a:rPr lang="en-US" sz="2100" dirty="0">
                <a:solidFill>
                  <a:srgbClr val="FFFFFF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3</a:t>
            </a:r>
            <a:endParaRPr lang="en-US" sz="2100" dirty="0"/>
          </a:p>
        </p:txBody>
      </p:sp>
      <p:sp>
        <p:nvSpPr>
          <p:cNvPr id="21" name="Text 18"/>
          <p:cNvSpPr/>
          <p:nvPr/>
        </p:nvSpPr>
        <p:spPr>
          <a:xfrm>
            <a:off x="9897427" y="6082665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Psychological Toll</a:t>
            </a:r>
            <a:endParaRPr lang="en-US" sz="2200" dirty="0"/>
          </a:p>
        </p:txBody>
      </p:sp>
      <p:sp>
        <p:nvSpPr>
          <p:cNvPr id="22" name="Text 19"/>
          <p:cNvSpPr/>
          <p:nvPr/>
        </p:nvSpPr>
        <p:spPr>
          <a:xfrm>
            <a:off x="9897427" y="6573083"/>
            <a:ext cx="3681770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High-stress, high-mortality environments.</a:t>
            </a:r>
            <a:endParaRPr lang="en-US" sz="17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22828" y="567928"/>
            <a:ext cx="7698343" cy="12908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050"/>
              </a:lnSpc>
              <a:buNone/>
            </a:pPr>
            <a:r>
              <a:rPr lang="en-US" sz="40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Innovative Strategies in Iranian ICUs</a:t>
            </a:r>
            <a:endParaRPr lang="en-US" sz="4050" dirty="0"/>
          </a:p>
        </p:txBody>
      </p:sp>
      <p:sp>
        <p:nvSpPr>
          <p:cNvPr id="4" name="Text 1"/>
          <p:cNvSpPr/>
          <p:nvPr/>
        </p:nvSpPr>
        <p:spPr>
          <a:xfrm>
            <a:off x="722828" y="2168604"/>
            <a:ext cx="7698343" cy="66103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0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Despite constraints, Iranian ICUs develop resourceful strategies to optimize patient outcomes.</a:t>
            </a:r>
            <a:endParaRPr lang="en-US" sz="1600" dirty="0"/>
          </a:p>
        </p:txBody>
      </p:sp>
      <p:sp>
        <p:nvSpPr>
          <p:cNvPr id="5" name="Shape 2"/>
          <p:cNvSpPr/>
          <p:nvPr/>
        </p:nvSpPr>
        <p:spPr>
          <a:xfrm>
            <a:off x="722828" y="3061930"/>
            <a:ext cx="3745944" cy="2361843"/>
          </a:xfrm>
          <a:prstGeom prst="roundRect">
            <a:avLst>
              <a:gd name="adj" fmla="val 3673"/>
            </a:avLst>
          </a:prstGeom>
          <a:solidFill>
            <a:srgbClr val="E2E4E9"/>
          </a:solidFill>
          <a:ln w="762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" name="Shape 3"/>
          <p:cNvSpPr/>
          <p:nvPr/>
        </p:nvSpPr>
        <p:spPr>
          <a:xfrm>
            <a:off x="936903" y="3276005"/>
            <a:ext cx="619601" cy="619601"/>
          </a:xfrm>
          <a:prstGeom prst="roundRect">
            <a:avLst>
              <a:gd name="adj" fmla="val 14756409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7" name="Image 1" descr="preencoded.pn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07281" y="3446264"/>
            <a:ext cx="278844" cy="278844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936903" y="4102060"/>
            <a:ext cx="2902982" cy="3227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Nurse-Driven Protocols</a:t>
            </a:r>
            <a:endParaRPr lang="en-US" sz="2000" dirty="0"/>
          </a:p>
        </p:txBody>
      </p:sp>
      <p:sp>
        <p:nvSpPr>
          <p:cNvPr id="9" name="Text 5"/>
          <p:cNvSpPr/>
          <p:nvPr/>
        </p:nvSpPr>
        <p:spPr>
          <a:xfrm>
            <a:off x="936903" y="4548664"/>
            <a:ext cx="3317796" cy="66103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0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Infection prevention and care optimization.</a:t>
            </a:r>
            <a:endParaRPr lang="en-US" sz="1600" dirty="0"/>
          </a:p>
        </p:txBody>
      </p:sp>
      <p:sp>
        <p:nvSpPr>
          <p:cNvPr id="10" name="Shape 6"/>
          <p:cNvSpPr/>
          <p:nvPr/>
        </p:nvSpPr>
        <p:spPr>
          <a:xfrm>
            <a:off x="4675227" y="3061930"/>
            <a:ext cx="3745944" cy="2361843"/>
          </a:xfrm>
          <a:prstGeom prst="roundRect">
            <a:avLst>
              <a:gd name="adj" fmla="val 3673"/>
            </a:avLst>
          </a:prstGeom>
          <a:solidFill>
            <a:srgbClr val="E2E4E9"/>
          </a:solidFill>
          <a:ln w="762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Shape 7"/>
          <p:cNvSpPr/>
          <p:nvPr/>
        </p:nvSpPr>
        <p:spPr>
          <a:xfrm>
            <a:off x="4889302" y="3276005"/>
            <a:ext cx="619601" cy="619601"/>
          </a:xfrm>
          <a:prstGeom prst="roundRect">
            <a:avLst>
              <a:gd name="adj" fmla="val 14756409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2" name="Image 2" descr="preencoded.png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059680" y="3446264"/>
            <a:ext cx="278844" cy="278844"/>
          </a:xfrm>
          <a:prstGeom prst="rect">
            <a:avLst/>
          </a:prstGeom>
        </p:spPr>
      </p:pic>
      <p:sp>
        <p:nvSpPr>
          <p:cNvPr id="13" name="Text 8"/>
          <p:cNvSpPr/>
          <p:nvPr/>
        </p:nvSpPr>
        <p:spPr>
          <a:xfrm>
            <a:off x="4889302" y="4102060"/>
            <a:ext cx="3309223" cy="3227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Creative Equipment Reuse</a:t>
            </a:r>
            <a:endParaRPr lang="en-US" sz="2000" dirty="0"/>
          </a:p>
        </p:txBody>
      </p:sp>
      <p:sp>
        <p:nvSpPr>
          <p:cNvPr id="14" name="Text 9"/>
          <p:cNvSpPr/>
          <p:nvPr/>
        </p:nvSpPr>
        <p:spPr>
          <a:xfrm>
            <a:off x="4889302" y="4548664"/>
            <a:ext cx="3317796" cy="3305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0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Maximizing available resources.</a:t>
            </a:r>
            <a:endParaRPr lang="en-US" sz="1600" dirty="0"/>
          </a:p>
        </p:txBody>
      </p:sp>
      <p:sp>
        <p:nvSpPr>
          <p:cNvPr id="15" name="Shape 10"/>
          <p:cNvSpPr/>
          <p:nvPr/>
        </p:nvSpPr>
        <p:spPr>
          <a:xfrm>
            <a:off x="722828" y="5630228"/>
            <a:ext cx="7698343" cy="2031325"/>
          </a:xfrm>
          <a:prstGeom prst="roundRect">
            <a:avLst>
              <a:gd name="adj" fmla="val 4271"/>
            </a:avLst>
          </a:prstGeom>
          <a:solidFill>
            <a:srgbClr val="E2E4E9"/>
          </a:solidFill>
          <a:ln w="762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6" name="Shape 11"/>
          <p:cNvSpPr/>
          <p:nvPr/>
        </p:nvSpPr>
        <p:spPr>
          <a:xfrm>
            <a:off x="936903" y="5844302"/>
            <a:ext cx="619601" cy="619601"/>
          </a:xfrm>
          <a:prstGeom prst="roundRect">
            <a:avLst>
              <a:gd name="adj" fmla="val 14756409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7" name="Text 12"/>
          <p:cNvSpPr/>
          <p:nvPr/>
        </p:nvSpPr>
        <p:spPr>
          <a:xfrm>
            <a:off x="936903" y="6670358"/>
            <a:ext cx="2619494" cy="3227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Enhanced Teamwork</a:t>
            </a:r>
            <a:endParaRPr lang="en-US" sz="2000" dirty="0"/>
          </a:p>
        </p:txBody>
      </p:sp>
      <p:sp>
        <p:nvSpPr>
          <p:cNvPr id="18" name="Text 13"/>
          <p:cNvSpPr/>
          <p:nvPr/>
        </p:nvSpPr>
        <p:spPr>
          <a:xfrm>
            <a:off x="936903" y="7116961"/>
            <a:ext cx="7270194" cy="3305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0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Strong interdisciplinary collaboration under pressure.</a:t>
            </a:r>
            <a:endParaRPr lang="en-US" sz="16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13172" y="481846"/>
            <a:ext cx="7405092" cy="5474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300"/>
              </a:lnSpc>
              <a:buNone/>
            </a:pPr>
            <a:r>
              <a:rPr lang="en-US" sz="340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Cultural &amp; Ethical Decision-Making</a:t>
            </a:r>
            <a:endParaRPr lang="en-US" sz="3400" dirty="0"/>
          </a:p>
        </p:txBody>
      </p:sp>
      <p:sp>
        <p:nvSpPr>
          <p:cNvPr id="3" name="Text 1"/>
          <p:cNvSpPr/>
          <p:nvPr/>
        </p:nvSpPr>
        <p:spPr>
          <a:xfrm>
            <a:off x="613172" y="1379696"/>
            <a:ext cx="13404056" cy="2803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3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Navigating the intersection of cultural, ethical, and clinical decisions.</a:t>
            </a:r>
            <a:endParaRPr lang="en-US" sz="1350" dirty="0"/>
          </a:p>
        </p:txBody>
      </p:sp>
      <p:sp>
        <p:nvSpPr>
          <p:cNvPr id="4" name="Text 2"/>
          <p:cNvSpPr/>
          <p:nvPr/>
        </p:nvSpPr>
        <p:spPr>
          <a:xfrm>
            <a:off x="613172" y="2032278"/>
            <a:ext cx="2190155" cy="2738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70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Family Involvement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13172" y="2481262"/>
            <a:ext cx="6488311" cy="5607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3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Significant role of families in care, especially end-of-life, differing from Western models.</a:t>
            </a:r>
            <a:endParaRPr lang="en-US" sz="1350" dirty="0"/>
          </a:p>
        </p:txBody>
      </p:sp>
      <p:sp>
        <p:nvSpPr>
          <p:cNvPr id="6" name="Text 4"/>
          <p:cNvSpPr/>
          <p:nvPr/>
        </p:nvSpPr>
        <p:spPr>
          <a:xfrm>
            <a:off x="613172" y="3217188"/>
            <a:ext cx="2190155" cy="2738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70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Advocacy</a:t>
            </a:r>
            <a:endParaRPr lang="en-US" sz="1700" dirty="0"/>
          </a:p>
        </p:txBody>
      </p:sp>
      <p:sp>
        <p:nvSpPr>
          <p:cNvPr id="7" name="Text 5"/>
          <p:cNvSpPr/>
          <p:nvPr/>
        </p:nvSpPr>
        <p:spPr>
          <a:xfrm>
            <a:off x="613172" y="3666173"/>
            <a:ext cx="6488311" cy="2803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3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Nurses advocate for patient dignity and evidence-based practice.</a:t>
            </a:r>
            <a:endParaRPr lang="en-US" sz="1350" dirty="0"/>
          </a:p>
        </p:txBody>
      </p:sp>
      <p:pic>
        <p:nvPicPr>
          <p:cNvPr id="8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537" y="2054185"/>
            <a:ext cx="6488311" cy="648831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901184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Psychological Impact of Crisis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6280190" y="2658904"/>
            <a:ext cx="75564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The COVID-19 pandemic exacerbated challenges but also fostered solidarity and rapid skill adaptation.</a:t>
            </a:r>
            <a:endParaRPr lang="en-US" sz="1750" dirty="0"/>
          </a:p>
        </p:txBody>
      </p:sp>
      <p:sp>
        <p:nvSpPr>
          <p:cNvPr id="5" name="Shape 2"/>
          <p:cNvSpPr/>
          <p:nvPr/>
        </p:nvSpPr>
        <p:spPr>
          <a:xfrm>
            <a:off x="6280190" y="3639860"/>
            <a:ext cx="3664744" cy="1730812"/>
          </a:xfrm>
          <a:prstGeom prst="roundRect">
            <a:avLst>
              <a:gd name="adj" fmla="val 8453"/>
            </a:avLst>
          </a:prstGeom>
          <a:solidFill>
            <a:srgbClr val="FFFFFF">
              <a:alpha val="95000"/>
            </a:srgbClr>
          </a:solidFill>
          <a:ln w="3048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" name="Shape 3"/>
          <p:cNvSpPr/>
          <p:nvPr/>
        </p:nvSpPr>
        <p:spPr>
          <a:xfrm>
            <a:off x="6249710" y="3639860"/>
            <a:ext cx="121920" cy="1730812"/>
          </a:xfrm>
          <a:prstGeom prst="roundRect">
            <a:avLst>
              <a:gd name="adj" fmla="val 78139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7" name="Text 4"/>
          <p:cNvSpPr/>
          <p:nvPr/>
        </p:nvSpPr>
        <p:spPr>
          <a:xfrm>
            <a:off x="6628924" y="389715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Understaffing</a:t>
            </a:r>
            <a:endParaRPr lang="en-US" sz="2200" dirty="0"/>
          </a:p>
        </p:txBody>
      </p:sp>
      <p:sp>
        <p:nvSpPr>
          <p:cNvPr id="8" name="Text 5"/>
          <p:cNvSpPr/>
          <p:nvPr/>
        </p:nvSpPr>
        <p:spPr>
          <a:xfrm>
            <a:off x="6628924" y="4387572"/>
            <a:ext cx="3058716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Increased workload and pressure on nurses.</a:t>
            </a:r>
            <a:endParaRPr lang="en-US" sz="1750" dirty="0"/>
          </a:p>
        </p:txBody>
      </p:sp>
      <p:sp>
        <p:nvSpPr>
          <p:cNvPr id="9" name="Shape 6"/>
          <p:cNvSpPr/>
          <p:nvPr/>
        </p:nvSpPr>
        <p:spPr>
          <a:xfrm>
            <a:off x="10171748" y="3639860"/>
            <a:ext cx="3664863" cy="1730812"/>
          </a:xfrm>
          <a:prstGeom prst="roundRect">
            <a:avLst>
              <a:gd name="adj" fmla="val 8453"/>
            </a:avLst>
          </a:prstGeom>
          <a:solidFill>
            <a:srgbClr val="FFFFFF">
              <a:alpha val="95000"/>
            </a:srgbClr>
          </a:solidFill>
          <a:ln w="3048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" name="Shape 7"/>
          <p:cNvSpPr/>
          <p:nvPr/>
        </p:nvSpPr>
        <p:spPr>
          <a:xfrm>
            <a:off x="10141268" y="3639860"/>
            <a:ext cx="121920" cy="1730812"/>
          </a:xfrm>
          <a:prstGeom prst="roundRect">
            <a:avLst>
              <a:gd name="adj" fmla="val 78139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1" name="Text 8"/>
          <p:cNvSpPr/>
          <p:nvPr/>
        </p:nvSpPr>
        <p:spPr>
          <a:xfrm>
            <a:off x="10520482" y="389715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Limited PPE</a:t>
            </a:r>
            <a:endParaRPr lang="en-US" sz="2200" dirty="0"/>
          </a:p>
        </p:txBody>
      </p:sp>
      <p:sp>
        <p:nvSpPr>
          <p:cNvPr id="12" name="Text 9"/>
          <p:cNvSpPr/>
          <p:nvPr/>
        </p:nvSpPr>
        <p:spPr>
          <a:xfrm>
            <a:off x="10520482" y="4387572"/>
            <a:ext cx="305883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Challenges with protective equipment availability.</a:t>
            </a:r>
            <a:endParaRPr lang="en-US" sz="1750" dirty="0"/>
          </a:p>
        </p:txBody>
      </p:sp>
      <p:sp>
        <p:nvSpPr>
          <p:cNvPr id="13" name="Shape 10"/>
          <p:cNvSpPr/>
          <p:nvPr/>
        </p:nvSpPr>
        <p:spPr>
          <a:xfrm>
            <a:off x="6280190" y="5597485"/>
            <a:ext cx="3664744" cy="1730812"/>
          </a:xfrm>
          <a:prstGeom prst="roundRect">
            <a:avLst>
              <a:gd name="adj" fmla="val 8453"/>
            </a:avLst>
          </a:prstGeom>
          <a:solidFill>
            <a:srgbClr val="FFFFFF">
              <a:alpha val="95000"/>
            </a:srgbClr>
          </a:solidFill>
          <a:ln w="3048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" name="Shape 11"/>
          <p:cNvSpPr/>
          <p:nvPr/>
        </p:nvSpPr>
        <p:spPr>
          <a:xfrm>
            <a:off x="6249710" y="5597485"/>
            <a:ext cx="121920" cy="1730812"/>
          </a:xfrm>
          <a:prstGeom prst="roundRect">
            <a:avLst>
              <a:gd name="adj" fmla="val 78139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5" name="Text 12"/>
          <p:cNvSpPr/>
          <p:nvPr/>
        </p:nvSpPr>
        <p:spPr>
          <a:xfrm>
            <a:off x="6628924" y="5854779"/>
            <a:ext cx="2859881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Burnout &amp; Resilience</a:t>
            </a:r>
            <a:endParaRPr lang="en-US" sz="2200" dirty="0"/>
          </a:p>
        </p:txBody>
      </p:sp>
      <p:sp>
        <p:nvSpPr>
          <p:cNvPr id="16" name="Text 13"/>
          <p:cNvSpPr/>
          <p:nvPr/>
        </p:nvSpPr>
        <p:spPr>
          <a:xfrm>
            <a:off x="6628924" y="6345198"/>
            <a:ext cx="3058716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High risk of burnout, yet fostering strong solidarity.</a:t>
            </a:r>
            <a:endParaRPr lang="en-US" sz="17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885587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Policy &amp; Education for Critical Care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793790" y="2643307"/>
            <a:ext cx="75564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Strengthening critical care nursing through policy and education.</a:t>
            </a:r>
            <a:endParaRPr lang="en-US" sz="1750" dirty="0"/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790" y="3261360"/>
            <a:ext cx="1134070" cy="1360884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2154674" y="348817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Policy Gaps</a:t>
            </a:r>
            <a:endParaRPr lang="en-US" sz="2200" dirty="0"/>
          </a:p>
        </p:txBody>
      </p:sp>
      <p:sp>
        <p:nvSpPr>
          <p:cNvPr id="7" name="Text 3"/>
          <p:cNvSpPr/>
          <p:nvPr/>
        </p:nvSpPr>
        <p:spPr>
          <a:xfrm>
            <a:off x="2154674" y="3978593"/>
            <a:ext cx="619553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Need for formal training programs.</a:t>
            </a:r>
            <a:endParaRPr lang="en-US" sz="1750" dirty="0"/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790" y="4622244"/>
            <a:ext cx="1134070" cy="1360884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2154674" y="484905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Peer Mentorship</a:t>
            </a:r>
            <a:endParaRPr lang="en-US" sz="2200" dirty="0"/>
          </a:p>
        </p:txBody>
      </p:sp>
      <p:sp>
        <p:nvSpPr>
          <p:cNvPr id="10" name="Text 5"/>
          <p:cNvSpPr/>
          <p:nvPr/>
        </p:nvSpPr>
        <p:spPr>
          <a:xfrm>
            <a:off x="2154674" y="5339477"/>
            <a:ext cx="619553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Informal learning and skill development.</a:t>
            </a:r>
            <a:endParaRPr lang="en-US" sz="1750" dirty="0"/>
          </a:p>
        </p:txBody>
      </p:sp>
      <p:pic>
        <p:nvPicPr>
          <p:cNvPr id="11" name="Image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790" y="5983129"/>
            <a:ext cx="1134070" cy="1360884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2154674" y="6209943"/>
            <a:ext cx="3061573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Self-Directed Learning</a:t>
            </a:r>
            <a:endParaRPr lang="en-US" sz="2200" dirty="0"/>
          </a:p>
        </p:txBody>
      </p:sp>
      <p:sp>
        <p:nvSpPr>
          <p:cNvPr id="13" name="Text 7"/>
          <p:cNvSpPr/>
          <p:nvPr/>
        </p:nvSpPr>
        <p:spPr>
          <a:xfrm>
            <a:off x="2154674" y="6700361"/>
            <a:ext cx="619553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Nurses proactively enhance their knowledge.</a:t>
            </a:r>
            <a:endParaRPr lang="en-US" sz="17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942023"/>
            <a:ext cx="7015758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Lessons for Global Health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2104430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Iranian experiences offer valuable insights for other low-resource healthcare systems.</a:t>
            </a:r>
            <a:endParaRPr lang="en-US" sz="1750" dirty="0"/>
          </a:p>
        </p:txBody>
      </p:sp>
      <p:sp>
        <p:nvSpPr>
          <p:cNvPr id="4" name="Text 2"/>
          <p:cNvSpPr/>
          <p:nvPr/>
        </p:nvSpPr>
        <p:spPr>
          <a:xfrm>
            <a:off x="793790" y="4219694"/>
            <a:ext cx="3785235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Cross-Cultural Collaboration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793790" y="5064443"/>
            <a:ext cx="378523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Sharing knowledge and best practices globally.</a:t>
            </a:r>
            <a:endParaRPr lang="en-US" sz="1750" dirty="0"/>
          </a:p>
        </p:txBody>
      </p:sp>
      <p:pic>
        <p:nvPicPr>
          <p:cNvPr id="6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2653" y="2722483"/>
            <a:ext cx="4564975" cy="4564975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9937790" y="3081933"/>
            <a:ext cx="3898821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Sustainable Resource Allocation</a:t>
            </a:r>
            <a:endParaRPr lang="en-US" sz="2200" dirty="0"/>
          </a:p>
        </p:txBody>
      </p:sp>
      <p:sp>
        <p:nvSpPr>
          <p:cNvPr id="8" name="Text 5"/>
          <p:cNvSpPr/>
          <p:nvPr/>
        </p:nvSpPr>
        <p:spPr>
          <a:xfrm>
            <a:off x="9937790" y="3926681"/>
            <a:ext cx="38988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Efficient and equitable distribution of resources.</a:t>
            </a:r>
            <a:endParaRPr lang="en-US" sz="1750" dirty="0"/>
          </a:p>
        </p:txBody>
      </p:sp>
      <p:pic>
        <p:nvPicPr>
          <p:cNvPr id="9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32653" y="2722483"/>
            <a:ext cx="4564975" cy="4564975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9937790" y="5711666"/>
            <a:ext cx="3114318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Mental Health Support</a:t>
            </a:r>
            <a:endParaRPr lang="en-US" sz="2200" dirty="0"/>
          </a:p>
        </p:txBody>
      </p:sp>
      <p:sp>
        <p:nvSpPr>
          <p:cNvPr id="11" name="Text 7"/>
          <p:cNvSpPr/>
          <p:nvPr/>
        </p:nvSpPr>
        <p:spPr>
          <a:xfrm>
            <a:off x="9937790" y="6202085"/>
            <a:ext cx="38988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Prioritizing well-being for frontline workers.</a:t>
            </a:r>
            <a:endParaRPr lang="en-US" sz="1750" dirty="0"/>
          </a:p>
        </p:txBody>
      </p:sp>
      <p:pic>
        <p:nvPicPr>
          <p:cNvPr id="12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32653" y="2722483"/>
            <a:ext cx="4564975" cy="456497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438632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Bridging the Gap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2601039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Advocating for adaptable, nurse-led solutions to enhance patient safety and quality of care worldwide.</a:t>
            </a:r>
            <a:endParaRPr lang="en-US" sz="1750" dirty="0"/>
          </a:p>
        </p:txBody>
      </p:sp>
      <p:sp>
        <p:nvSpPr>
          <p:cNvPr id="4" name="Shape 2"/>
          <p:cNvSpPr/>
          <p:nvPr/>
        </p:nvSpPr>
        <p:spPr>
          <a:xfrm>
            <a:off x="3239214" y="3219093"/>
            <a:ext cx="1630323" cy="807958"/>
          </a:xfrm>
          <a:prstGeom prst="roundRect">
            <a:avLst>
              <a:gd name="adj" fmla="val 11791"/>
            </a:avLst>
          </a:prstGeom>
          <a:solidFill>
            <a:srgbClr val="E2E4E9"/>
          </a:solidFill>
          <a:ln w="762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3894892" y="3423761"/>
            <a:ext cx="318968" cy="3986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4000"/>
              </a:lnSpc>
              <a:buNone/>
            </a:pPr>
            <a:r>
              <a:rPr lang="en-US" sz="25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1</a:t>
            </a:r>
            <a:endParaRPr lang="en-US" sz="2500" dirty="0"/>
          </a:p>
        </p:txBody>
      </p:sp>
      <p:sp>
        <p:nvSpPr>
          <p:cNvPr id="6" name="Text 4"/>
          <p:cNvSpPr/>
          <p:nvPr/>
        </p:nvSpPr>
        <p:spPr>
          <a:xfrm>
            <a:off x="5096351" y="3445907"/>
            <a:ext cx="1945719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Patient Safety</a:t>
            </a:r>
            <a:endParaRPr lang="en-US" sz="2200" dirty="0"/>
          </a:p>
        </p:txBody>
      </p:sp>
      <p:sp>
        <p:nvSpPr>
          <p:cNvPr id="7" name="Shape 5"/>
          <p:cNvSpPr/>
          <p:nvPr/>
        </p:nvSpPr>
        <p:spPr>
          <a:xfrm>
            <a:off x="4982885" y="4011811"/>
            <a:ext cx="8740378" cy="15240"/>
          </a:xfrm>
          <a:prstGeom prst="roundRect">
            <a:avLst>
              <a:gd name="adj" fmla="val 625116"/>
            </a:avLst>
          </a:prstGeom>
          <a:solidFill>
            <a:srgbClr val="C8CAC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8" name="Shape 6"/>
          <p:cNvSpPr/>
          <p:nvPr/>
        </p:nvSpPr>
        <p:spPr>
          <a:xfrm>
            <a:off x="2424113" y="4140398"/>
            <a:ext cx="3260646" cy="807958"/>
          </a:xfrm>
          <a:prstGeom prst="roundRect">
            <a:avLst>
              <a:gd name="adj" fmla="val 11791"/>
            </a:avLst>
          </a:prstGeom>
          <a:solidFill>
            <a:srgbClr val="E2E4E9"/>
          </a:solidFill>
          <a:ln w="762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Text 7"/>
          <p:cNvSpPr/>
          <p:nvPr/>
        </p:nvSpPr>
        <p:spPr>
          <a:xfrm>
            <a:off x="3894892" y="4345067"/>
            <a:ext cx="318968" cy="3986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4000"/>
              </a:lnSpc>
              <a:buNone/>
            </a:pPr>
            <a:r>
              <a:rPr lang="en-US" sz="25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2</a:t>
            </a:r>
            <a:endParaRPr lang="en-US" sz="2500" dirty="0"/>
          </a:p>
        </p:txBody>
      </p:sp>
      <p:sp>
        <p:nvSpPr>
          <p:cNvPr id="10" name="Text 8"/>
          <p:cNvSpPr/>
          <p:nvPr/>
        </p:nvSpPr>
        <p:spPr>
          <a:xfrm>
            <a:off x="5911572" y="4367213"/>
            <a:ext cx="2058472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Quality of Care</a:t>
            </a:r>
            <a:endParaRPr lang="en-US" sz="2200" dirty="0"/>
          </a:p>
        </p:txBody>
      </p:sp>
      <p:sp>
        <p:nvSpPr>
          <p:cNvPr id="11" name="Shape 9"/>
          <p:cNvSpPr/>
          <p:nvPr/>
        </p:nvSpPr>
        <p:spPr>
          <a:xfrm>
            <a:off x="5798106" y="4933117"/>
            <a:ext cx="7925157" cy="15240"/>
          </a:xfrm>
          <a:prstGeom prst="roundRect">
            <a:avLst>
              <a:gd name="adj" fmla="val 625116"/>
            </a:avLst>
          </a:prstGeom>
          <a:solidFill>
            <a:srgbClr val="C8CAC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2" name="Shape 10"/>
          <p:cNvSpPr/>
          <p:nvPr/>
        </p:nvSpPr>
        <p:spPr>
          <a:xfrm>
            <a:off x="1608892" y="5061704"/>
            <a:ext cx="4890968" cy="807958"/>
          </a:xfrm>
          <a:prstGeom prst="roundRect">
            <a:avLst>
              <a:gd name="adj" fmla="val 11791"/>
            </a:avLst>
          </a:prstGeom>
          <a:solidFill>
            <a:srgbClr val="E2E4E9"/>
          </a:solidFill>
          <a:ln w="762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" name="Text 11"/>
          <p:cNvSpPr/>
          <p:nvPr/>
        </p:nvSpPr>
        <p:spPr>
          <a:xfrm>
            <a:off x="3894892" y="5266373"/>
            <a:ext cx="318968" cy="3986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4000"/>
              </a:lnSpc>
              <a:buNone/>
            </a:pPr>
            <a:r>
              <a:rPr lang="en-US" sz="25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3</a:t>
            </a:r>
            <a:endParaRPr lang="en-US" sz="2500" dirty="0"/>
          </a:p>
        </p:txBody>
      </p:sp>
      <p:sp>
        <p:nvSpPr>
          <p:cNvPr id="14" name="Text 12"/>
          <p:cNvSpPr/>
          <p:nvPr/>
        </p:nvSpPr>
        <p:spPr>
          <a:xfrm>
            <a:off x="6726674" y="5288518"/>
            <a:ext cx="2780824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Nurse-Led Solutions</a:t>
            </a:r>
            <a:endParaRPr lang="en-US" sz="2200" dirty="0"/>
          </a:p>
        </p:txBody>
      </p:sp>
      <p:sp>
        <p:nvSpPr>
          <p:cNvPr id="15" name="Shape 13"/>
          <p:cNvSpPr/>
          <p:nvPr/>
        </p:nvSpPr>
        <p:spPr>
          <a:xfrm>
            <a:off x="6613207" y="5854422"/>
            <a:ext cx="7110055" cy="15240"/>
          </a:xfrm>
          <a:prstGeom prst="roundRect">
            <a:avLst>
              <a:gd name="adj" fmla="val 625116"/>
            </a:avLst>
          </a:prstGeom>
          <a:solidFill>
            <a:srgbClr val="C8CAC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6" name="Shape 14"/>
          <p:cNvSpPr/>
          <p:nvPr/>
        </p:nvSpPr>
        <p:spPr>
          <a:xfrm>
            <a:off x="793790" y="5983010"/>
            <a:ext cx="6521410" cy="807958"/>
          </a:xfrm>
          <a:prstGeom prst="roundRect">
            <a:avLst>
              <a:gd name="adj" fmla="val 11791"/>
            </a:avLst>
          </a:prstGeom>
          <a:solidFill>
            <a:srgbClr val="E2E4E9"/>
          </a:solidFill>
          <a:ln w="762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" name="Text 15"/>
          <p:cNvSpPr/>
          <p:nvPr/>
        </p:nvSpPr>
        <p:spPr>
          <a:xfrm>
            <a:off x="3895011" y="6187678"/>
            <a:ext cx="318968" cy="3986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4000"/>
              </a:lnSpc>
              <a:buNone/>
            </a:pPr>
            <a:r>
              <a:rPr lang="en-US" sz="25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4</a:t>
            </a:r>
            <a:endParaRPr lang="en-US" sz="2500" dirty="0"/>
          </a:p>
        </p:txBody>
      </p:sp>
      <p:sp>
        <p:nvSpPr>
          <p:cNvPr id="18" name="Text 16"/>
          <p:cNvSpPr/>
          <p:nvPr/>
        </p:nvSpPr>
        <p:spPr>
          <a:xfrm>
            <a:off x="7542014" y="6209824"/>
            <a:ext cx="19564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Global Impact</a:t>
            </a:r>
            <a:endParaRPr lang="en-US" sz="2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405</Words>
  <Application>Microsoft Office PowerPoint</Application>
  <PresentationFormat>Custom</PresentationFormat>
  <Paragraphs>82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Funnel Sans</vt:lpstr>
      <vt:lpstr>Mona Sans Semi Bold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>Soheil Najafi Mehri</cp:lastModifiedBy>
  <cp:revision>4</cp:revision>
  <dcterms:created xsi:type="dcterms:W3CDTF">2025-11-25T12:05:02Z</dcterms:created>
  <dcterms:modified xsi:type="dcterms:W3CDTF">2025-11-26T05:57:20Z</dcterms:modified>
</cp:coreProperties>
</file>