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Funnel Sans" panose="020B0604020202020204" charset="0"/>
      <p:regular r:id="rId14"/>
    </p:embeddedFont>
    <p:embeddedFont>
      <p:font typeface="Mona Sans Semi Bol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354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339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hyperlink" Target="mailto:nasiimnourii@gmail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05442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Brain Executive Function During Pregnancy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81214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Investigating the Factors Related to Change</a:t>
            </a:r>
            <a:endParaRPr lang="en-US" sz="1750" dirty="0"/>
          </a:p>
        </p:txBody>
      </p:sp>
      <p:pic>
        <p:nvPicPr>
          <p:cNvPr id="5" name="Picture 4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A7CCA550-801A-39C5-16E7-43C5A95A7D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57" y="248045"/>
            <a:ext cx="2657336" cy="12289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A0115B-A945-CB5E-B173-58FC622687DE}"/>
              </a:ext>
            </a:extLst>
          </p:cNvPr>
          <p:cNvSpPr txBox="1"/>
          <p:nvPr/>
        </p:nvSpPr>
        <p:spPr>
          <a:xfrm>
            <a:off x="2189366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7" name="Picture 6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D98F2EA9-2466-7C78-1788-E19D50E1E7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5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618536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Contact &amp; Presentation Details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6030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Presenting Author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4184213"/>
            <a:ext cx="35015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Full Name: Nasim Nouri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793790" y="4751189"/>
            <a:ext cx="35015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Nationality: Iran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793790" y="5318165"/>
            <a:ext cx="35015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Designation: Medical Doctor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793790" y="5885140"/>
            <a:ext cx="35015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Working at: Tehran, Iran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4856321" y="36030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Contact Information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4856321" y="4184213"/>
            <a:ext cx="35015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Email: </a:t>
            </a:r>
            <a:r>
              <a:rPr lang="en-US" sz="1750" u="sng" dirty="0">
                <a:solidFill>
                  <a:srgbClr val="373B48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nasiimnourii@gmail.com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4856321" y="4751189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Presentation Category: Speaker or Poster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4856321" y="5681067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Track Topic: Mental Health and Wellbeing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240298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Meet Dr. Nasim Nouri</a:t>
            </a:r>
            <a:endParaRPr lang="en-US" sz="4050" dirty="0"/>
          </a:p>
        </p:txBody>
      </p:sp>
      <p:sp>
        <p:nvSpPr>
          <p:cNvPr id="4" name="Text 1"/>
          <p:cNvSpPr/>
          <p:nvPr/>
        </p:nvSpPr>
        <p:spPr>
          <a:xfrm>
            <a:off x="6529252" y="3006804"/>
            <a:ext cx="3416975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Medical Doctor, Researcher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6529252" y="3535085"/>
            <a:ext cx="6342102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Shahid Beheshti University of Medical Sciences, Tehran, Iran.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6529252" y="4050506"/>
            <a:ext cx="6342102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Graduated February 2025.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529252" y="4565928"/>
            <a:ext cx="6342102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Four years of active engagement in medical research.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6529252" y="5081349"/>
            <a:ext cx="6342102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Focus on AI in medicine, women's health, and surgical outcomes.</a:t>
            </a:r>
            <a:endParaRPr lang="en-US" sz="160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18" y="2048827"/>
            <a:ext cx="4885015" cy="4885015"/>
          </a:xfrm>
          <a:prstGeom prst="rect">
            <a:avLst/>
          </a:prstGeom>
        </p:spPr>
      </p:pic>
      <p:pic>
        <p:nvPicPr>
          <p:cNvPr id="3" name="Picture 2" descr="A person with long blonde hair&#10;&#10;AI-generated content may be incorrect.">
            <a:extLst>
              <a:ext uri="{FF2B5EF4-FFF2-40B4-BE49-F238E27FC236}">
                <a16:creationId xmlns:a16="http://schemas.microsoft.com/office/drawing/2014/main" id="{19648C9B-D6A1-2007-AF2C-A95FDD5D91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4386" y="747545"/>
            <a:ext cx="1828800" cy="1796527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34814D7-D946-F277-304E-FEA64E3B4D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205" y="6180773"/>
            <a:ext cx="2657336" cy="12289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149165-B4BD-61E1-0E35-270E2E45A121}"/>
              </a:ext>
            </a:extLst>
          </p:cNvPr>
          <p:cNvSpPr txBox="1"/>
          <p:nvPr/>
        </p:nvSpPr>
        <p:spPr>
          <a:xfrm>
            <a:off x="7564914" y="7409705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2" name="Picture 11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AE73982F-9228-F0FB-D13A-C1869F7F21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033" y="6183350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861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961090"/>
            <a:ext cx="1049821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Understanding Cognitive Impairments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5010031"/>
            <a:ext cx="6407944" cy="2093714"/>
          </a:xfrm>
          <a:prstGeom prst="roundRect">
            <a:avLst>
              <a:gd name="adj" fmla="val 6988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763310" y="5010031"/>
            <a:ext cx="121920" cy="2093714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1142524" y="526732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Objective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142524" y="5757743"/>
            <a:ext cx="58019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Identify key factors influencing executive function across different stages of pregnancy.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7428548" y="5010031"/>
            <a:ext cx="6408063" cy="2093714"/>
          </a:xfrm>
          <a:prstGeom prst="roundRect">
            <a:avLst>
              <a:gd name="adj" fmla="val 6988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7398067" y="5010031"/>
            <a:ext cx="121920" cy="2093714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7777282" y="526732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Background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7777282" y="5757743"/>
            <a:ext cx="580203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Previous studies suggest cognitive impairments during pregnancy, but contributing factors are not fully explored.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1736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8528" y="2653308"/>
            <a:ext cx="6084570" cy="543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34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Study Design &amp; Methodology</a:t>
            </a:r>
            <a:endParaRPr lang="en-US" sz="3400" dirty="0"/>
          </a:p>
        </p:txBody>
      </p:sp>
      <p:sp>
        <p:nvSpPr>
          <p:cNvPr id="4" name="Shape 1"/>
          <p:cNvSpPr/>
          <p:nvPr/>
        </p:nvSpPr>
        <p:spPr>
          <a:xfrm>
            <a:off x="7303770" y="3457337"/>
            <a:ext cx="22860" cy="4292441"/>
          </a:xfrm>
          <a:prstGeom prst="roundRect">
            <a:avLst>
              <a:gd name="adj" fmla="val 319483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620828" y="3641527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119580" y="3457337"/>
            <a:ext cx="391239" cy="391239"/>
          </a:xfrm>
          <a:prstGeom prst="roundRect">
            <a:avLst>
              <a:gd name="adj" fmla="val 18667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7184827" y="3489960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050" dirty="0"/>
          </a:p>
        </p:txBody>
      </p:sp>
      <p:sp>
        <p:nvSpPr>
          <p:cNvPr id="8" name="Text 5"/>
          <p:cNvSpPr/>
          <p:nvPr/>
        </p:nvSpPr>
        <p:spPr>
          <a:xfrm>
            <a:off x="4272201" y="3517106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100"/>
              </a:lnSpc>
              <a:buNone/>
            </a:pPr>
            <a:r>
              <a:rPr lang="en-US" sz="17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Longitudinal Study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608528" y="3893106"/>
            <a:ext cx="5837277" cy="278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150"/>
              </a:lnSpc>
              <a:buNone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Observational study conducted from October 2019 to October 2021.</a:t>
            </a:r>
            <a:endParaRPr lang="en-US" sz="1350" dirty="0"/>
          </a:p>
        </p:txBody>
      </p:sp>
      <p:sp>
        <p:nvSpPr>
          <p:cNvPr id="10" name="Shape 7"/>
          <p:cNvSpPr/>
          <p:nvPr/>
        </p:nvSpPr>
        <p:spPr>
          <a:xfrm>
            <a:off x="7487960" y="4684633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7119580" y="4500443"/>
            <a:ext cx="391239" cy="391239"/>
          </a:xfrm>
          <a:prstGeom prst="roundRect">
            <a:avLst>
              <a:gd name="adj" fmla="val 18667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7184827" y="4533067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050" dirty="0"/>
          </a:p>
        </p:txBody>
      </p:sp>
      <p:sp>
        <p:nvSpPr>
          <p:cNvPr id="13" name="Text 10"/>
          <p:cNvSpPr/>
          <p:nvPr/>
        </p:nvSpPr>
        <p:spPr>
          <a:xfrm>
            <a:off x="8184594" y="4560213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Participants</a:t>
            </a:r>
            <a:endParaRPr lang="en-US" sz="1700" dirty="0"/>
          </a:p>
        </p:txBody>
      </p:sp>
      <p:sp>
        <p:nvSpPr>
          <p:cNvPr id="14" name="Text 11"/>
          <p:cNvSpPr/>
          <p:nvPr/>
        </p:nvSpPr>
        <p:spPr>
          <a:xfrm>
            <a:off x="8184594" y="4936212"/>
            <a:ext cx="5837277" cy="278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Pregnant women from Imam Hossein and Taleghani Hospitals in Tehran.</a:t>
            </a:r>
            <a:endParaRPr lang="en-US" sz="1350" dirty="0"/>
          </a:p>
        </p:txBody>
      </p:sp>
      <p:sp>
        <p:nvSpPr>
          <p:cNvPr id="15" name="Shape 12"/>
          <p:cNvSpPr/>
          <p:nvPr/>
        </p:nvSpPr>
        <p:spPr>
          <a:xfrm>
            <a:off x="6620828" y="5583793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7119580" y="5399603"/>
            <a:ext cx="391239" cy="391239"/>
          </a:xfrm>
          <a:prstGeom prst="roundRect">
            <a:avLst>
              <a:gd name="adj" fmla="val 18667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7184827" y="5432227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050" dirty="0"/>
          </a:p>
        </p:txBody>
      </p:sp>
      <p:sp>
        <p:nvSpPr>
          <p:cNvPr id="18" name="Text 15"/>
          <p:cNvSpPr/>
          <p:nvPr/>
        </p:nvSpPr>
        <p:spPr>
          <a:xfrm>
            <a:off x="4272201" y="5459373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100"/>
              </a:lnSpc>
              <a:buNone/>
            </a:pPr>
            <a:r>
              <a:rPr lang="en-US" sz="17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Assessment Tool</a:t>
            </a:r>
            <a:endParaRPr lang="en-US" sz="1700" dirty="0"/>
          </a:p>
        </p:txBody>
      </p:sp>
      <p:sp>
        <p:nvSpPr>
          <p:cNvPr id="19" name="Text 16"/>
          <p:cNvSpPr/>
          <p:nvPr/>
        </p:nvSpPr>
        <p:spPr>
          <a:xfrm>
            <a:off x="608528" y="5835372"/>
            <a:ext cx="5837277" cy="5562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150"/>
              </a:lnSpc>
              <a:buNone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Adult Self-Report Form of the Behavior Rating Inventory of Executive Function (BRIEF-A).</a:t>
            </a:r>
            <a:endParaRPr lang="en-US" sz="1350" dirty="0"/>
          </a:p>
        </p:txBody>
      </p:sp>
      <p:sp>
        <p:nvSpPr>
          <p:cNvPr id="20" name="Shape 17"/>
          <p:cNvSpPr/>
          <p:nvPr/>
        </p:nvSpPr>
        <p:spPr>
          <a:xfrm>
            <a:off x="7487960" y="6483072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7119580" y="6298882"/>
            <a:ext cx="391239" cy="391239"/>
          </a:xfrm>
          <a:prstGeom prst="roundRect">
            <a:avLst>
              <a:gd name="adj" fmla="val 18667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7184827" y="6331506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4</a:t>
            </a:r>
            <a:endParaRPr lang="en-US" sz="2050" dirty="0"/>
          </a:p>
        </p:txBody>
      </p:sp>
      <p:sp>
        <p:nvSpPr>
          <p:cNvPr id="23" name="Text 20"/>
          <p:cNvSpPr/>
          <p:nvPr/>
        </p:nvSpPr>
        <p:spPr>
          <a:xfrm>
            <a:off x="8184594" y="6358652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Time Points</a:t>
            </a:r>
            <a:endParaRPr lang="en-US" sz="1700" dirty="0"/>
          </a:p>
        </p:txBody>
      </p:sp>
      <p:sp>
        <p:nvSpPr>
          <p:cNvPr id="24" name="Text 21"/>
          <p:cNvSpPr/>
          <p:nvPr/>
        </p:nvSpPr>
        <p:spPr>
          <a:xfrm>
            <a:off x="8184594" y="6734651"/>
            <a:ext cx="5837277" cy="278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First trimester, third trimester, and postpartum period.</a:t>
            </a:r>
            <a:endParaRPr lang="en-US" sz="13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62330" y="610672"/>
            <a:ext cx="7592139" cy="13854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Key Findings: Executive Function Decline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6262330" y="2328624"/>
            <a:ext cx="3685223" cy="2888933"/>
          </a:xfrm>
          <a:prstGeom prst="roundRect">
            <a:avLst>
              <a:gd name="adj" fmla="val 322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491645" y="2557939"/>
            <a:ext cx="665083" cy="665083"/>
          </a:xfrm>
          <a:prstGeom prst="roundRect">
            <a:avLst>
              <a:gd name="adj" fmla="val 13747285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74525" y="2740819"/>
            <a:ext cx="299204" cy="29920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491645" y="3444716"/>
            <a:ext cx="2771180" cy="3464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Participants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6491645" y="3924181"/>
            <a:ext cx="3226594" cy="1064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210 pregnant women (mean age: 28.70 ± 7.08 years) completed assessments.</a:t>
            </a:r>
            <a:endParaRPr lang="en-US" sz="1700" dirty="0"/>
          </a:p>
        </p:txBody>
      </p:sp>
      <p:sp>
        <p:nvSpPr>
          <p:cNvPr id="9" name="Shape 5"/>
          <p:cNvSpPr/>
          <p:nvPr/>
        </p:nvSpPr>
        <p:spPr>
          <a:xfrm>
            <a:off x="10169247" y="2328624"/>
            <a:ext cx="3685223" cy="2888933"/>
          </a:xfrm>
          <a:prstGeom prst="roundRect">
            <a:avLst>
              <a:gd name="adj" fmla="val 322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10398562" y="2557939"/>
            <a:ext cx="665083" cy="665083"/>
          </a:xfrm>
          <a:prstGeom prst="roundRect">
            <a:avLst>
              <a:gd name="adj" fmla="val 13747285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81442" y="2740819"/>
            <a:ext cx="299204" cy="299204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10398562" y="3444716"/>
            <a:ext cx="2771180" cy="3464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GEC Score</a:t>
            </a:r>
            <a:endParaRPr lang="en-US" sz="2150" dirty="0"/>
          </a:p>
        </p:txBody>
      </p:sp>
      <p:sp>
        <p:nvSpPr>
          <p:cNvPr id="13" name="Text 8"/>
          <p:cNvSpPr/>
          <p:nvPr/>
        </p:nvSpPr>
        <p:spPr>
          <a:xfrm>
            <a:off x="10398562" y="3924181"/>
            <a:ext cx="3226594" cy="1064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Global Executive Composite (GEC) score significantly higher in the third trimester.</a:t>
            </a:r>
            <a:endParaRPr lang="en-US" sz="1700" dirty="0"/>
          </a:p>
        </p:txBody>
      </p:sp>
      <p:sp>
        <p:nvSpPr>
          <p:cNvPr id="14" name="Shape 9"/>
          <p:cNvSpPr/>
          <p:nvPr/>
        </p:nvSpPr>
        <p:spPr>
          <a:xfrm>
            <a:off x="6262330" y="5439251"/>
            <a:ext cx="7592139" cy="2179558"/>
          </a:xfrm>
          <a:prstGeom prst="roundRect">
            <a:avLst>
              <a:gd name="adj" fmla="val 4272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6491645" y="5668566"/>
            <a:ext cx="665083" cy="665083"/>
          </a:xfrm>
          <a:prstGeom prst="roundRect">
            <a:avLst>
              <a:gd name="adj" fmla="val 13747285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74525" y="5851446"/>
            <a:ext cx="299204" cy="299204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6491645" y="6555343"/>
            <a:ext cx="2771180" cy="3464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Dysfunction Peak</a:t>
            </a:r>
            <a:endParaRPr lang="en-US" sz="2150" dirty="0"/>
          </a:p>
        </p:txBody>
      </p:sp>
      <p:sp>
        <p:nvSpPr>
          <p:cNvPr id="18" name="Text 12"/>
          <p:cNvSpPr/>
          <p:nvPr/>
        </p:nvSpPr>
        <p:spPr>
          <a:xfrm>
            <a:off x="6491645" y="7034808"/>
            <a:ext cx="7133511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Indicates increased executive dysfunction during the third trimester.</a:t>
            </a:r>
            <a:endParaRPr lang="en-US" sz="1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1193375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Postpartum Recovery &amp; Influencing Factors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145625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Postpartum scores remained higher than those in the first trimester, indicating partial but not full recovery.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3075503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Educational level significantly influenced changes in executive function.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3642479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Higher-educated individuals showed better cognitive resilience across pregnancy stages.</a:t>
            </a:r>
            <a:endParaRPr lang="en-US" sz="175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096" y="2196703"/>
            <a:ext cx="4885015" cy="48850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72145"/>
            <a:ext cx="594252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The Role of Education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348" y="2134553"/>
            <a:ext cx="2152055" cy="166985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894892" y="2986564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500" dirty="0"/>
          </a:p>
        </p:txBody>
      </p:sp>
      <p:sp>
        <p:nvSpPr>
          <p:cNvPr id="5" name="Text 2"/>
          <p:cNvSpPr/>
          <p:nvPr/>
        </p:nvSpPr>
        <p:spPr>
          <a:xfrm>
            <a:off x="5357217" y="25428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Protective Factor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5357217" y="3033236"/>
            <a:ext cx="697051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Higher education mitigates pregnancy-related executive dysfunction.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187077" y="3817501"/>
            <a:ext cx="8592860" cy="15240"/>
          </a:xfrm>
          <a:prstGeom prst="roundRect">
            <a:avLst>
              <a:gd name="adj" fmla="val 625116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2381" y="3861078"/>
            <a:ext cx="4304109" cy="166985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894892" y="4496633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500" dirty="0"/>
          </a:p>
        </p:txBody>
      </p:sp>
      <p:sp>
        <p:nvSpPr>
          <p:cNvPr id="10" name="Text 6"/>
          <p:cNvSpPr/>
          <p:nvPr/>
        </p:nvSpPr>
        <p:spPr>
          <a:xfrm>
            <a:off x="6433304" y="42693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Cognitive Resilience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6433304" y="4759762"/>
            <a:ext cx="497074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Supports better brain function during pregnancy.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6263164" y="5544026"/>
            <a:ext cx="7516773" cy="15240"/>
          </a:xfrm>
          <a:prstGeom prst="roundRect">
            <a:avLst>
              <a:gd name="adj" fmla="val 625116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294" y="5587603"/>
            <a:ext cx="6456164" cy="1669852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3894773" y="6223159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500" dirty="0"/>
          </a:p>
        </p:txBody>
      </p:sp>
      <p:sp>
        <p:nvSpPr>
          <p:cNvPr id="15" name="Text 10"/>
          <p:cNvSpPr/>
          <p:nvPr/>
        </p:nvSpPr>
        <p:spPr>
          <a:xfrm>
            <a:off x="7509272" y="58144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Long-term Impact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509272" y="6304836"/>
            <a:ext cx="610052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Highlights the importance of education for maternal cognitive health.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195507"/>
            <a:ext cx="752832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Conclusion: Key Takeaways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24444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365260" y="2286953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7017306" y="2322314"/>
            <a:ext cx="347733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Decline in Third Trimester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7017306" y="2812733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Executive function is most affected during the final stage of pregnancy.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6280190" y="399216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6365260" y="4034671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7017306" y="4070033"/>
            <a:ext cx="397002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Partial Postpartum Recovery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7017306" y="4560451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Cognitive function improves after birth but may not return to pre-pregnancy levels immediately.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6280190" y="573988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6365260" y="5782389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7017306" y="5817751"/>
            <a:ext cx="293036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Education as a Buffer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7017306" y="6308169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Higher educational attainment acts as a protective factor against cognitive decline.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974544"/>
            <a:ext cx="664618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Dr. Nouri's Contributions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3790" y="5023485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5873948"/>
            <a:ext cx="380083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Peer-Reviewed Publications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793790" y="6364367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Contributed to numerous publications in diverse medical fields.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5893" y="5023485"/>
            <a:ext cx="566976" cy="5669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235893" y="5873948"/>
            <a:ext cx="415742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Interdisciplinary Collaboration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5235893" y="6364367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Works with teams to improve patient-centered care.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77995" y="5023485"/>
            <a:ext cx="566976" cy="56697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677995" y="5873948"/>
            <a:ext cx="343364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Advancing Global Health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677995" y="6364367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Committed to advancing scientific knowledge with an international outlook.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434</Words>
  <Application>Microsoft Office PowerPoint</Application>
  <PresentationFormat>Custom</PresentationFormat>
  <Paragraphs>86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Funnel Sans</vt:lpstr>
      <vt:lpstr>Mona Sans Semi Bold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2025-11-25T12:02:26Z</dcterms:created>
  <dcterms:modified xsi:type="dcterms:W3CDTF">2025-11-26T06:47:29Z</dcterms:modified>
</cp:coreProperties>
</file>