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HGMaruGothicMPRO" panose="020F0400000000000000" pitchFamily="34" charset="-128"/>
      <p:regular r:id="rId12"/>
    </p:embeddedFont>
    <p:embeddedFont>
      <p:font typeface="Funnel Sans" panose="020B0604020202020204" charset="0"/>
      <p:regular r:id="rId13"/>
    </p:embeddedFont>
    <p:embeddedFont>
      <p:font typeface="Mona Sans Semi 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57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64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8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794329"/>
            <a:ext cx="7556421" cy="6684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2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Advancing Nursing and Healthcare Conference</a:t>
            </a:r>
            <a:endParaRPr lang="en-US" sz="2000" dirty="0"/>
          </a:p>
        </p:txBody>
      </p:sp>
      <p:sp>
        <p:nvSpPr>
          <p:cNvPr id="4" name="Text 1"/>
          <p:cNvSpPr/>
          <p:nvPr/>
        </p:nvSpPr>
        <p:spPr>
          <a:xfrm>
            <a:off x="793790" y="7372473"/>
            <a:ext cx="7556421" cy="3629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 Global Dialogue: November 28-30, 2025, Toronto, Canada</a:t>
            </a:r>
            <a:endParaRPr lang="en-US" sz="1750" dirty="0"/>
          </a:p>
        </p:txBody>
      </p:sp>
      <p:sp>
        <p:nvSpPr>
          <p:cNvPr id="5" name="Text 0"/>
          <p:cNvSpPr/>
          <p:nvPr/>
        </p:nvSpPr>
        <p:spPr>
          <a:xfrm>
            <a:off x="689287" y="1101030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0000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Reconceptualizing Femininity in Women with Breast Cancer</a:t>
            </a:r>
            <a:endParaRPr lang="en-US" sz="4450" b="1" dirty="0">
              <a:solidFill>
                <a:srgbClr val="FF0000"/>
              </a:solidFill>
            </a:endParaRPr>
          </a:p>
        </p:txBody>
      </p:sp>
      <p:sp>
        <p:nvSpPr>
          <p:cNvPr id="6" name="Text 1"/>
          <p:cNvSpPr/>
          <p:nvPr/>
        </p:nvSpPr>
        <p:spPr>
          <a:xfrm>
            <a:off x="689287" y="356752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 Grounded Theory Study by Asie Omidvar Tehrani and Fariba Zarani.</a:t>
            </a:r>
            <a:endParaRPr lang="en-US" sz="1750" dirty="0"/>
          </a:p>
        </p:txBody>
      </p:sp>
      <p:pic>
        <p:nvPicPr>
          <p:cNvPr id="7" name="Picture 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96C2F73F-34AB-0D20-E043-796E29F7D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692" y="5086115"/>
            <a:ext cx="2657336" cy="12289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1F1D31-F943-453E-EB7D-BFAA92B24BE4}"/>
              </a:ext>
            </a:extLst>
          </p:cNvPr>
          <p:cNvSpPr txBox="1"/>
          <p:nvPr/>
        </p:nvSpPr>
        <p:spPr>
          <a:xfrm>
            <a:off x="2653401" y="631504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9" name="Picture 8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34B5BC47-FEED-A930-34A0-3BB5C117A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20" y="508869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14105"/>
            <a:ext cx="1174432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Meet the Speaker: Dr. Asie Omidvar Tehrani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1981327" y="3529441"/>
            <a:ext cx="542520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Clinical Psychologist &amp; Psychotherapist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981327" y="4110586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PhD in Clinical Psychology, 10+ years experience.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1981327" y="4552784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Focus: Women's mental health, identity, and femininity.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981327" y="4994982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Research: Illness, body image, cultural factors, and self-understanding.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1981327" y="5437180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Working on: Reconstruction of femininity among women with breast cancer.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1981327" y="6242281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Nationality: Iranian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1981327" y="6684479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Email: asieomidvartehrani@gmail.com</a:t>
            </a:r>
            <a:endParaRPr lang="en-US" sz="1750" dirty="0"/>
          </a:p>
        </p:txBody>
      </p:sp>
      <p:pic>
        <p:nvPicPr>
          <p:cNvPr id="11" name="Picture 10" descr="A person with dark hair wearing a scarf&#10;&#10;AI-generated content may be incorrect.">
            <a:extLst>
              <a:ext uri="{FF2B5EF4-FFF2-40B4-BE49-F238E27FC236}">
                <a16:creationId xmlns:a16="http://schemas.microsoft.com/office/drawing/2014/main" id="{73EE8A40-365A-8050-8FF2-BA4CEC37FD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2820" y="782943"/>
            <a:ext cx="1828800" cy="1902869"/>
          </a:xfrm>
          <a:prstGeom prst="ellipse">
            <a:avLst/>
          </a:prstGeom>
          <a:ln w="63500" cap="rnd">
            <a:solidFill>
              <a:schemeClr val="accent4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9945A310-190D-0A18-010D-73140FECF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395" y="6162985"/>
            <a:ext cx="2657336" cy="12289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CF9DFA-D31C-E671-08A0-F07B0EB2A78C}"/>
              </a:ext>
            </a:extLst>
          </p:cNvPr>
          <p:cNvSpPr txBox="1"/>
          <p:nvPr/>
        </p:nvSpPr>
        <p:spPr>
          <a:xfrm>
            <a:off x="8577104" y="739191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3" name="Picture 12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D404D7B8-F428-667D-3C2A-EA84FAC92E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23" y="6165562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7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6591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Profound Impact of Breast Cancer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423636"/>
            <a:ext cx="3664744" cy="2456617"/>
          </a:xfrm>
          <a:prstGeom prst="roundRect">
            <a:avLst>
              <a:gd name="adj" fmla="val 5956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49710" y="2423636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628924" y="2680930"/>
            <a:ext cx="305871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Global Health Concern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628924" y="3525679"/>
            <a:ext cx="30587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Most common cancer among women worldwide, a major health concern in Iran.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10171748" y="2423636"/>
            <a:ext cx="3664863" cy="2456617"/>
          </a:xfrm>
          <a:prstGeom prst="roundRect">
            <a:avLst>
              <a:gd name="adj" fmla="val 5956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10141268" y="2423636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10520482" y="26809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Beyond Physical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520482" y="3171349"/>
            <a:ext cx="30588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Profoundly affects psychological well-being, self-image, and perceptions of femininity.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5107067"/>
            <a:ext cx="3664744" cy="2456617"/>
          </a:xfrm>
          <a:prstGeom prst="roundRect">
            <a:avLst>
              <a:gd name="adj" fmla="val 5956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6249710" y="5107067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628924" y="53643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Challenged Notions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6628924" y="5854779"/>
            <a:ext cx="30587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Loss of a breast or visible changes challenge cultural and personal ideas of womanhood.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1810037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36183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Study Objective: Reconstructing Femininity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11955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This study explored how Iranian women with breast cancer reconstruct their understanding of femininity in the face of illness and mortality.</a:t>
            </a: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100512"/>
            <a:ext cx="3664744" cy="145161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020604" y="4327327"/>
            <a:ext cx="3211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How do women redefine their identity after breast cancer?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5348" y="4100512"/>
            <a:ext cx="3664863" cy="145161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912162" y="4327327"/>
            <a:ext cx="32112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What role do cultural and personal notions play?</a:t>
            </a:r>
            <a:endParaRPr lang="en-US" sz="17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778937"/>
            <a:ext cx="7556421" cy="108870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020604" y="6005751"/>
            <a:ext cx="710279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How is femininity perceived in the context of mortality?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4127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1518" y="3101459"/>
            <a:ext cx="7754064" cy="6353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Methodology: Grounded Theory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711518" y="4041696"/>
            <a:ext cx="203240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01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711518" y="4364236"/>
            <a:ext cx="6502003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711518" y="4511516"/>
            <a:ext cx="254127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Qualitative Design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11518" y="4950976"/>
            <a:ext cx="6502003" cy="325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Grounded theory methodology employed for in-depth understanding.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416760" y="4041696"/>
            <a:ext cx="203240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7416760" y="4364236"/>
            <a:ext cx="6502122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7416760" y="4511516"/>
            <a:ext cx="254127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Data Collection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7416760" y="4950976"/>
            <a:ext cx="6502122" cy="650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Two years of semi-structured, in-depth interviews with women diagnosed with non-metastatic breast cancer.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11518" y="5957173"/>
            <a:ext cx="203240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03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11518" y="6279713"/>
            <a:ext cx="6502003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11518" y="6426994"/>
            <a:ext cx="2980373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Participant Recruitment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711518" y="6866453"/>
            <a:ext cx="6502003" cy="325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Purposive and snowball sampling used to select participants.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7416760" y="5957173"/>
            <a:ext cx="203240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04</a:t>
            </a:r>
            <a:endParaRPr lang="en-US" sz="1600" dirty="0"/>
          </a:p>
        </p:txBody>
      </p:sp>
      <p:sp>
        <p:nvSpPr>
          <p:cNvPr id="17" name="Shape 14"/>
          <p:cNvSpPr/>
          <p:nvPr/>
        </p:nvSpPr>
        <p:spPr>
          <a:xfrm>
            <a:off x="7416760" y="6279713"/>
            <a:ext cx="6502122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7416760" y="6426994"/>
            <a:ext cx="254127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Analysis</a:t>
            </a:r>
            <a:endParaRPr lang="en-US" sz="2000" dirty="0"/>
          </a:p>
        </p:txBody>
      </p:sp>
      <p:sp>
        <p:nvSpPr>
          <p:cNvPr id="19" name="Text 16"/>
          <p:cNvSpPr/>
          <p:nvPr/>
        </p:nvSpPr>
        <p:spPr>
          <a:xfrm>
            <a:off x="7416760" y="6866453"/>
            <a:ext cx="6502122" cy="650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Interviews transcribed verbatim and analyzed using Strauss and Corbin's constant comparative method.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60571"/>
            <a:ext cx="986706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Core Finding: Reconsidering Identity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1922978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 core category that emerged was "Reconsidering identity, femininity, and the meaning of life in the context of mortality awareness."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2197418" y="37829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Identity</a:t>
            </a:r>
            <a:endParaRPr lang="en-US" sz="2200" b="1" dirty="0">
              <a:solidFill>
                <a:srgbClr val="002060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903934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4362" y="4195643"/>
            <a:ext cx="318968" cy="31896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97628" y="37829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Femininity</a:t>
            </a:r>
            <a:endParaRPr lang="en-US" sz="2200" b="1" dirty="0">
              <a:solidFill>
                <a:srgbClr val="002060"/>
              </a:solidFill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2903934"/>
            <a:ext cx="4564975" cy="4564975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86713" y="4195643"/>
            <a:ext cx="318968" cy="31896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597628" y="62355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Meaning of Life</a:t>
            </a:r>
            <a:endParaRPr lang="en-US" sz="2200" b="1" dirty="0">
              <a:solidFill>
                <a:srgbClr val="002060"/>
              </a:solidFill>
            </a:endParaRPr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903934"/>
            <a:ext cx="4564975" cy="4564975"/>
          </a:xfrm>
          <a:prstGeom prst="rect">
            <a:avLst/>
          </a:prstGeom>
        </p:spPr>
      </p:pic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86713" y="5857994"/>
            <a:ext cx="318968" cy="318968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2197418" y="62355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Mortality Awareness</a:t>
            </a:r>
            <a:endParaRPr lang="en-US" sz="2200" b="1" dirty="0">
              <a:solidFill>
                <a:srgbClr val="002060"/>
              </a:solidFill>
            </a:endParaRPr>
          </a:p>
        </p:txBody>
      </p:sp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32653" y="2903934"/>
            <a:ext cx="4564975" cy="4564975"/>
          </a:xfrm>
          <a:prstGeom prst="rect">
            <a:avLst/>
          </a:prstGeom>
        </p:spPr>
      </p:pic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24362" y="5857994"/>
            <a:ext cx="318968" cy="3189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43821"/>
            <a:ext cx="784300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Five Major Themes Identified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546390"/>
            <a:ext cx="4196358" cy="2394823"/>
          </a:xfrm>
          <a:prstGeom prst="roundRect">
            <a:avLst>
              <a:gd name="adj" fmla="val 6109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793790" y="2515910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2551688" y="22062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2755761" y="23763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1051084" y="3113365"/>
            <a:ext cx="328207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Shifts in Self-Perception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1051084" y="360378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Changes in femininity and personal identity.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5216962" y="2546390"/>
            <a:ext cx="4196358" cy="2394823"/>
          </a:xfrm>
          <a:prstGeom prst="roundRect">
            <a:avLst>
              <a:gd name="adj" fmla="val 6109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5216962" y="2515910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6974860" y="22062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7178933" y="23763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100" dirty="0"/>
          </a:p>
        </p:txBody>
      </p:sp>
      <p:sp>
        <p:nvSpPr>
          <p:cNvPr id="13" name="Text 11"/>
          <p:cNvSpPr/>
          <p:nvPr/>
        </p:nvSpPr>
        <p:spPr>
          <a:xfrm>
            <a:off x="5474256" y="3113365"/>
            <a:ext cx="368177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Re-evaluation of Relationships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5474256" y="395811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Impact on family and social connections.</a:t>
            </a:r>
            <a:endParaRPr lang="en-US" sz="1750" dirty="0"/>
          </a:p>
        </p:txBody>
      </p:sp>
      <p:sp>
        <p:nvSpPr>
          <p:cNvPr id="15" name="Shape 13"/>
          <p:cNvSpPr/>
          <p:nvPr/>
        </p:nvSpPr>
        <p:spPr>
          <a:xfrm>
            <a:off x="9640133" y="2546390"/>
            <a:ext cx="4196358" cy="2394823"/>
          </a:xfrm>
          <a:prstGeom prst="roundRect">
            <a:avLst>
              <a:gd name="adj" fmla="val 6109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9640133" y="2515910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11398032" y="22062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11602105" y="23763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100" dirty="0"/>
          </a:p>
        </p:txBody>
      </p:sp>
      <p:sp>
        <p:nvSpPr>
          <p:cNvPr id="19" name="Text 17"/>
          <p:cNvSpPr/>
          <p:nvPr/>
        </p:nvSpPr>
        <p:spPr>
          <a:xfrm>
            <a:off x="9897427" y="3113365"/>
            <a:ext cx="323076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Coping with Challenges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9897427" y="360378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Psychological and emotional adjustments.</a:t>
            </a:r>
            <a:endParaRPr lang="en-US" sz="1750" dirty="0"/>
          </a:p>
        </p:txBody>
      </p:sp>
      <p:sp>
        <p:nvSpPr>
          <p:cNvPr id="21" name="Shape 19"/>
          <p:cNvSpPr/>
          <p:nvPr/>
        </p:nvSpPr>
        <p:spPr>
          <a:xfrm>
            <a:off x="793790" y="5508188"/>
            <a:ext cx="6407944" cy="1677591"/>
          </a:xfrm>
          <a:prstGeom prst="roundRect">
            <a:avLst>
              <a:gd name="adj" fmla="val 8721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793790" y="5477708"/>
            <a:ext cx="6407944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3657540" y="5168027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3861614" y="533816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100" dirty="0"/>
          </a:p>
        </p:txBody>
      </p:sp>
      <p:sp>
        <p:nvSpPr>
          <p:cNvPr id="25" name="Text 23"/>
          <p:cNvSpPr/>
          <p:nvPr/>
        </p:nvSpPr>
        <p:spPr>
          <a:xfrm>
            <a:off x="1051084" y="6075164"/>
            <a:ext cx="309479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Searching for Meaning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1051084" y="6565583"/>
            <a:ext cx="589335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Finding purpose in life.</a:t>
            </a:r>
            <a:endParaRPr lang="en-US" sz="1750" dirty="0"/>
          </a:p>
        </p:txBody>
      </p:sp>
      <p:sp>
        <p:nvSpPr>
          <p:cNvPr id="27" name="Shape 25"/>
          <p:cNvSpPr/>
          <p:nvPr/>
        </p:nvSpPr>
        <p:spPr>
          <a:xfrm>
            <a:off x="7428548" y="5508188"/>
            <a:ext cx="6407944" cy="1677591"/>
          </a:xfrm>
          <a:prstGeom prst="roundRect">
            <a:avLst>
              <a:gd name="adj" fmla="val 8721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8" name="Shape 26"/>
          <p:cNvSpPr/>
          <p:nvPr/>
        </p:nvSpPr>
        <p:spPr>
          <a:xfrm>
            <a:off x="7428548" y="5477708"/>
            <a:ext cx="6407944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27"/>
          <p:cNvSpPr/>
          <p:nvPr/>
        </p:nvSpPr>
        <p:spPr>
          <a:xfrm>
            <a:off x="10292298" y="5168027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10496371" y="533816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5</a:t>
            </a:r>
            <a:endParaRPr lang="en-US" sz="2100" dirty="0"/>
          </a:p>
        </p:txBody>
      </p:sp>
      <p:sp>
        <p:nvSpPr>
          <p:cNvPr id="31" name="Text 29"/>
          <p:cNvSpPr/>
          <p:nvPr/>
        </p:nvSpPr>
        <p:spPr>
          <a:xfrm>
            <a:off x="7685842" y="60751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Accepting Mortality</a:t>
            </a:r>
            <a:endParaRPr lang="en-US" sz="2200" dirty="0"/>
          </a:p>
        </p:txBody>
      </p:sp>
      <p:sp>
        <p:nvSpPr>
          <p:cNvPr id="32" name="Text 30"/>
          <p:cNvSpPr/>
          <p:nvPr/>
        </p:nvSpPr>
        <p:spPr>
          <a:xfrm>
            <a:off x="7685842" y="6565583"/>
            <a:ext cx="589335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Reconstructing hope despite mortality awareness.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6021" y="428982"/>
            <a:ext cx="8093869" cy="4875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Redefining Femininity: Resilience and Hope</a:t>
            </a:r>
            <a:endParaRPr lang="en-US" sz="3050" dirty="0"/>
          </a:p>
        </p:txBody>
      </p:sp>
      <p:sp>
        <p:nvSpPr>
          <p:cNvPr id="3" name="Text 1"/>
          <p:cNvSpPr/>
          <p:nvPr/>
        </p:nvSpPr>
        <p:spPr>
          <a:xfrm>
            <a:off x="779978" y="1403985"/>
            <a:ext cx="13304401" cy="2495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While many participants initially experienced shock, loss, and diminished self-worth, others ultimately redefined femininity by emphasizing resilience, inner strength, and relational values.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546021" y="1228487"/>
            <a:ext cx="22860" cy="600551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21" y="2180034"/>
            <a:ext cx="6578918" cy="6578918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082" y="2180034"/>
            <a:ext cx="6578918" cy="65789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8038" y="568285"/>
            <a:ext cx="7700724" cy="12887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Conclusions: Beyond a Medical Condition</a:t>
            </a:r>
            <a:endParaRPr lang="en-US" sz="4050" dirty="0"/>
          </a:p>
        </p:txBody>
      </p:sp>
      <p:sp>
        <p:nvSpPr>
          <p:cNvPr id="4" name="Text 1"/>
          <p:cNvSpPr/>
          <p:nvPr/>
        </p:nvSpPr>
        <p:spPr>
          <a:xfrm>
            <a:off x="6208038" y="2166223"/>
            <a:ext cx="7700724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Breast cancer is an existential and cultural experience, compelling women to reconstruct identity and femininity.</a:t>
            </a:r>
            <a:endParaRPr lang="en-US" sz="16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038" y="3058001"/>
            <a:ext cx="1030962" cy="123717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445097" y="3264098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Mortality Awareness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038" y="4295180"/>
            <a:ext cx="1030962" cy="123717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45097" y="4501277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Social Interactions</a:t>
            </a:r>
            <a:endParaRPr lang="en-US" sz="20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038" y="5532358"/>
            <a:ext cx="1030962" cy="123717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7445097" y="5738455"/>
            <a:ext cx="2720816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Expectations</a:t>
            </a: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6208038" y="7001470"/>
            <a:ext cx="7700724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This underscores the importance of psychosocial interventions, family support, and culturally sensitive care in oncology nursing and healthcare.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463</Words>
  <Application>Microsoft Office PowerPoint</Application>
  <PresentationFormat>Custom</PresentationFormat>
  <Paragraphs>78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Funnel Sans</vt:lpstr>
      <vt:lpstr>Mona Sans Semi Bold</vt:lpstr>
      <vt:lpstr>Mona Sans Light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4</cp:revision>
  <dcterms:created xsi:type="dcterms:W3CDTF">2025-11-25T12:27:37Z</dcterms:created>
  <dcterms:modified xsi:type="dcterms:W3CDTF">2025-11-26T06:45:06Z</dcterms:modified>
</cp:coreProperties>
</file>