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14630400" cy="8229600"/>
  <p:notesSz cx="8229600" cy="14630400"/>
  <p:embeddedFontLst>
    <p:embeddedFont>
      <p:font typeface="HGMaruGothicMPRO" panose="020F0400000000000000" pitchFamily="34" charset="-128"/>
      <p:regular r:id="rId13"/>
    </p:embeddedFont>
    <p:embeddedFont>
      <p:font typeface="Nunito Light" pitchFamily="2" charset="0"/>
      <p:regular r:id="rId14"/>
      <p:italic r:id="rId15"/>
    </p:embeddedFont>
    <p:embeddedFont>
      <p:font typeface="Nunito Semi Bold" panose="020B0604020202020204" charset="0"/>
      <p:regular r:id="rId16"/>
    </p:embeddedFont>
    <p:embeddedFont>
      <p:font typeface="PT Sans" panose="020B050302020302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9" d="100"/>
          <a:sy n="59" d="100"/>
        </p:scale>
        <p:origin x="1066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4660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658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2656761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Mental Health and Anxiety in Nursing Students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6324124" y="4423767"/>
            <a:ext cx="7468553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 research study examining the critical relationship between mental health status and anxiety levels among nursing students at Islamic Azad University, Khorramabad Branch, Iran.</a:t>
            </a:r>
            <a:endParaRPr lang="en-US" sz="1850" dirty="0"/>
          </a:p>
        </p:txBody>
      </p:sp>
      <p:pic>
        <p:nvPicPr>
          <p:cNvPr id="5" name="Picture 4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483FA1D4-A3AC-4F7B-D7B8-ABFB18401D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583" y="479988"/>
            <a:ext cx="2657336" cy="12289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D99983-B259-4605-621F-A8DA7508BC07}"/>
              </a:ext>
            </a:extLst>
          </p:cNvPr>
          <p:cNvSpPr txBox="1"/>
          <p:nvPr/>
        </p:nvSpPr>
        <p:spPr>
          <a:xfrm>
            <a:off x="8616292" y="1708920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7" name="Picture 6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A58F1275-527C-BFD1-3B04-FE6DC922FE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11" y="482565"/>
            <a:ext cx="1828800" cy="15341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751165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Conclusion and Future Directions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6324124" y="2518172"/>
            <a:ext cx="3614618" cy="2935010"/>
          </a:xfrm>
          <a:prstGeom prst="roundRect">
            <a:avLst>
              <a:gd name="adj" fmla="val 12234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6586299" y="2780347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Core Finding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6586299" y="3275886"/>
            <a:ext cx="3090267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High mental health plays a pivotal role in reducing both overt and covert anxiety in nursing students.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10178058" y="2518172"/>
            <a:ext cx="3614618" cy="2935010"/>
          </a:xfrm>
          <a:prstGeom prst="roundRect">
            <a:avLst>
              <a:gd name="adj" fmla="val 12234"/>
            </a:avLst>
          </a:prstGeom>
          <a:solidFill>
            <a:srgbClr val="F3F3FF"/>
          </a:solidFill>
          <a:ln w="22860">
            <a:solidFill>
              <a:srgbClr val="018CE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10440233" y="2780347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Practical Application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10440233" y="3275886"/>
            <a:ext cx="3090267" cy="1915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This study provides a foundation for designing interventions that promote mental health and reduce anxiety.</a:t>
            </a:r>
            <a:endParaRPr lang="en-US" sz="1850" dirty="0"/>
          </a:p>
        </p:txBody>
      </p:sp>
      <p:sp>
        <p:nvSpPr>
          <p:cNvPr id="10" name="Shape 7"/>
          <p:cNvSpPr/>
          <p:nvPr/>
        </p:nvSpPr>
        <p:spPr>
          <a:xfrm>
            <a:off x="6324124" y="5692497"/>
            <a:ext cx="7468553" cy="1785938"/>
          </a:xfrm>
          <a:prstGeom prst="roundRect">
            <a:avLst>
              <a:gd name="adj" fmla="val 20105"/>
            </a:avLst>
          </a:prstGeom>
          <a:solidFill>
            <a:srgbClr val="F3F3FF"/>
          </a:solidFill>
          <a:ln w="22860">
            <a:solidFill>
              <a:srgbClr val="DA33B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6586299" y="595467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Path Forward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6586299" y="6450211"/>
            <a:ext cx="6944201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Educational institutions should prioritize mental health promotion as a key strategy for student well-being.</a:t>
            </a:r>
            <a:endParaRPr lang="en-US" sz="18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898327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About the Researcher</a:t>
            </a:r>
            <a:endParaRPr lang="en-US" sz="44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724" y="2230517"/>
            <a:ext cx="4831556" cy="483155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260783" y="2200632"/>
            <a:ext cx="3379470" cy="4223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dirty="0">
                <a:solidFill>
                  <a:srgbClr val="2D4DF2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Pardis Yeganeh</a:t>
            </a:r>
            <a:endParaRPr lang="en-US" sz="2650" dirty="0"/>
          </a:p>
        </p:txBody>
      </p:sp>
      <p:sp>
        <p:nvSpPr>
          <p:cNvPr id="5" name="Text 2"/>
          <p:cNvSpPr/>
          <p:nvPr/>
        </p:nvSpPr>
        <p:spPr>
          <a:xfrm>
            <a:off x="6260783" y="2862263"/>
            <a:ext cx="7539395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Third-year BSc Nursing Student at Islamic Azad University, Khorramabad Branch. Passionate about health research and committed to becoming an expert in clinical and research nursing.</a:t>
            </a:r>
            <a:endParaRPr lang="en-US" sz="1850" dirty="0"/>
          </a:p>
        </p:txBody>
      </p:sp>
      <p:sp>
        <p:nvSpPr>
          <p:cNvPr id="6" name="Text 3"/>
          <p:cNvSpPr/>
          <p:nvPr/>
        </p:nvSpPr>
        <p:spPr>
          <a:xfrm>
            <a:off x="6260783" y="4226719"/>
            <a:ext cx="7539395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With dedication to gaining practical experience and learning cutting-edge skills, Pardis is preparing to make a significant difference in patient care through evidence-based practice.</a:t>
            </a:r>
            <a:endParaRPr lang="en-US" sz="185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4168B75-B7B7-69C7-5925-9CDE9FD535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85534" y="554837"/>
            <a:ext cx="1554480" cy="2095014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7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4607DB80-5000-1D46-8017-CC5A960C53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817" y="6348399"/>
            <a:ext cx="2657336" cy="122893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2A825FD-6AD2-BA7D-977E-6C0C741AFFE2}"/>
              </a:ext>
            </a:extLst>
          </p:cNvPr>
          <p:cNvSpPr txBox="1"/>
          <p:nvPr/>
        </p:nvSpPr>
        <p:spPr>
          <a:xfrm>
            <a:off x="8041526" y="7577331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10" name="Picture 9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00568D99-4063-CD28-ABDD-31D55A6A70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5645" y="6350976"/>
            <a:ext cx="1828800" cy="153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2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1506141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The Challenge Facing Nursing Students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6324124" y="3512463"/>
            <a:ext cx="3379470" cy="4223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Academic Pressures</a:t>
            </a:r>
            <a:endParaRPr lang="en-US" sz="2650" dirty="0"/>
          </a:p>
        </p:txBody>
      </p:sp>
      <p:sp>
        <p:nvSpPr>
          <p:cNvPr id="5" name="Text 2"/>
          <p:cNvSpPr/>
          <p:nvPr/>
        </p:nvSpPr>
        <p:spPr>
          <a:xfrm>
            <a:off x="6324124" y="4174093"/>
            <a:ext cx="344233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3000"/>
              </a:lnSpc>
              <a:buSzPct val="100000"/>
              <a:buChar char="•"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Demanding exam schedules and project deadlines</a:t>
            </a:r>
            <a:endParaRPr lang="en-US" sz="1850" dirty="0"/>
          </a:p>
        </p:txBody>
      </p:sp>
      <p:sp>
        <p:nvSpPr>
          <p:cNvPr id="6" name="Text 3"/>
          <p:cNvSpPr/>
          <p:nvPr/>
        </p:nvSpPr>
        <p:spPr>
          <a:xfrm>
            <a:off x="6324124" y="5023842"/>
            <a:ext cx="344233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3000"/>
              </a:lnSpc>
              <a:buSzPct val="100000"/>
              <a:buChar char="•"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Large volume of lectures and coursework</a:t>
            </a:r>
            <a:endParaRPr lang="en-US" sz="1850" dirty="0"/>
          </a:p>
        </p:txBody>
      </p:sp>
      <p:sp>
        <p:nvSpPr>
          <p:cNvPr id="7" name="Text 4"/>
          <p:cNvSpPr/>
          <p:nvPr/>
        </p:nvSpPr>
        <p:spPr>
          <a:xfrm>
            <a:off x="6324124" y="5873591"/>
            <a:ext cx="344233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3000"/>
              </a:lnSpc>
              <a:buSzPct val="100000"/>
              <a:buChar char="•"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Performance anxiety and uncertainty</a:t>
            </a:r>
            <a:endParaRPr lang="en-US" sz="1850" dirty="0"/>
          </a:p>
        </p:txBody>
      </p:sp>
      <p:sp>
        <p:nvSpPr>
          <p:cNvPr id="8" name="Text 5"/>
          <p:cNvSpPr/>
          <p:nvPr/>
        </p:nvSpPr>
        <p:spPr>
          <a:xfrm>
            <a:off x="10357961" y="3512463"/>
            <a:ext cx="3432810" cy="4223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Professional Stressors</a:t>
            </a:r>
            <a:endParaRPr lang="en-US" sz="2650" dirty="0"/>
          </a:p>
        </p:txBody>
      </p:sp>
      <p:sp>
        <p:nvSpPr>
          <p:cNvPr id="9" name="Text 6"/>
          <p:cNvSpPr/>
          <p:nvPr/>
        </p:nvSpPr>
        <p:spPr>
          <a:xfrm>
            <a:off x="10357961" y="4174093"/>
            <a:ext cx="344233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3000"/>
              </a:lnSpc>
              <a:buSzPct val="100000"/>
              <a:buChar char="•"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High workload and course requirements</a:t>
            </a:r>
            <a:endParaRPr lang="en-US" sz="1850" dirty="0"/>
          </a:p>
        </p:txBody>
      </p:sp>
      <p:sp>
        <p:nvSpPr>
          <p:cNvPr id="10" name="Text 7"/>
          <p:cNvSpPr/>
          <p:nvPr/>
        </p:nvSpPr>
        <p:spPr>
          <a:xfrm>
            <a:off x="10357961" y="5023842"/>
            <a:ext cx="3442335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3000"/>
              </a:lnSpc>
              <a:buSzPct val="100000"/>
              <a:buChar char="•"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Nature of nursing discipline</a:t>
            </a:r>
            <a:endParaRPr lang="en-US" sz="1850" dirty="0"/>
          </a:p>
        </p:txBody>
      </p:sp>
      <p:sp>
        <p:nvSpPr>
          <p:cNvPr id="11" name="Text 8"/>
          <p:cNvSpPr/>
          <p:nvPr/>
        </p:nvSpPr>
        <p:spPr>
          <a:xfrm>
            <a:off x="10357961" y="5490567"/>
            <a:ext cx="344233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3000"/>
              </a:lnSpc>
              <a:buSzPct val="100000"/>
              <a:buChar char="•"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Exposure to mental health harms</a:t>
            </a:r>
            <a:endParaRPr lang="en-US" sz="18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2151698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Research Objective</a:t>
            </a:r>
            <a:endParaRPr lang="en-US" sz="4400" dirty="0"/>
          </a:p>
        </p:txBody>
      </p:sp>
      <p:sp>
        <p:nvSpPr>
          <p:cNvPr id="3" name="Shape 1"/>
          <p:cNvSpPr/>
          <p:nvPr/>
        </p:nvSpPr>
        <p:spPr>
          <a:xfrm>
            <a:off x="837724" y="3334464"/>
            <a:ext cx="6357818" cy="2743319"/>
          </a:xfrm>
          <a:prstGeom prst="roundRect">
            <a:avLst>
              <a:gd name="adj" fmla="val 13089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1099899" y="3596640"/>
            <a:ext cx="718066" cy="718066"/>
          </a:xfrm>
          <a:prstGeom prst="roundRect">
            <a:avLst>
              <a:gd name="adj" fmla="val 12732932"/>
            </a:avLst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97305" y="3794046"/>
            <a:ext cx="323136" cy="323136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099899" y="455402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Primary Goal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1099899" y="5049560"/>
            <a:ext cx="5833467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Determine the psychological status of nursing students and its relationship with trait and state anxiety.</a:t>
            </a:r>
            <a:endParaRPr lang="en-US" sz="1850" dirty="0"/>
          </a:p>
        </p:txBody>
      </p:sp>
      <p:sp>
        <p:nvSpPr>
          <p:cNvPr id="8" name="Shape 5"/>
          <p:cNvSpPr/>
          <p:nvPr/>
        </p:nvSpPr>
        <p:spPr>
          <a:xfrm>
            <a:off x="7434858" y="3334464"/>
            <a:ext cx="6357818" cy="2743319"/>
          </a:xfrm>
          <a:prstGeom prst="roundRect">
            <a:avLst>
              <a:gd name="adj" fmla="val 13089"/>
            </a:avLst>
          </a:prstGeom>
          <a:solidFill>
            <a:srgbClr val="F3F3FF"/>
          </a:solidFill>
          <a:ln w="22860">
            <a:solidFill>
              <a:srgbClr val="018CE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6"/>
          <p:cNvSpPr/>
          <p:nvPr/>
        </p:nvSpPr>
        <p:spPr>
          <a:xfrm>
            <a:off x="7697033" y="3596640"/>
            <a:ext cx="718066" cy="718066"/>
          </a:xfrm>
          <a:prstGeom prst="roundRect">
            <a:avLst>
              <a:gd name="adj" fmla="val 12732932"/>
            </a:avLst>
          </a:prstGeom>
          <a:solidFill>
            <a:srgbClr val="018CE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94439" y="3794046"/>
            <a:ext cx="323136" cy="323136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7697033" y="455402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Purpose</a:t>
            </a:r>
            <a:endParaRPr lang="en-US" sz="2200" dirty="0"/>
          </a:p>
        </p:txBody>
      </p:sp>
      <p:sp>
        <p:nvSpPr>
          <p:cNvPr id="12" name="Text 8"/>
          <p:cNvSpPr/>
          <p:nvPr/>
        </p:nvSpPr>
        <p:spPr>
          <a:xfrm>
            <a:off x="7697033" y="5049560"/>
            <a:ext cx="5833467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Provide a foundation for designing supportive and educational interventions to improve mental health.</a:t>
            </a:r>
            <a:endParaRPr lang="en-US" sz="1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405771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Study Methodology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2588538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01</a:t>
            </a:r>
            <a:endParaRPr lang="en-US" sz="1850" dirty="0"/>
          </a:p>
        </p:txBody>
      </p:sp>
      <p:sp>
        <p:nvSpPr>
          <p:cNvPr id="4" name="Shape 2"/>
          <p:cNvSpPr/>
          <p:nvPr/>
        </p:nvSpPr>
        <p:spPr>
          <a:xfrm>
            <a:off x="837724" y="2964894"/>
            <a:ext cx="6357818" cy="30480"/>
          </a:xfrm>
          <a:prstGeom prst="rect">
            <a:avLst/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837724" y="314551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Study Design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837724" y="3641050"/>
            <a:ext cx="6357818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Descriptive cross-sectional correlational study</a:t>
            </a:r>
            <a:endParaRPr lang="en-US" sz="1850" dirty="0"/>
          </a:p>
        </p:txBody>
      </p:sp>
      <p:sp>
        <p:nvSpPr>
          <p:cNvPr id="7" name="Text 5"/>
          <p:cNvSpPr/>
          <p:nvPr/>
        </p:nvSpPr>
        <p:spPr>
          <a:xfrm>
            <a:off x="7434858" y="2588538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02</a:t>
            </a:r>
            <a:endParaRPr lang="en-US" sz="1850" dirty="0"/>
          </a:p>
        </p:txBody>
      </p:sp>
      <p:sp>
        <p:nvSpPr>
          <p:cNvPr id="8" name="Shape 6"/>
          <p:cNvSpPr/>
          <p:nvPr/>
        </p:nvSpPr>
        <p:spPr>
          <a:xfrm>
            <a:off x="7434858" y="2964894"/>
            <a:ext cx="6357818" cy="30480"/>
          </a:xfrm>
          <a:prstGeom prst="rect">
            <a:avLst/>
          </a:prstGeom>
          <a:solidFill>
            <a:srgbClr val="018CE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7434858" y="314551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Participants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7434858" y="3641050"/>
            <a:ext cx="635781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200 nursing students from Islamic Azad University, Khorramabad Branch, Iran</a:t>
            </a:r>
            <a:endParaRPr lang="en-US" sz="1850" dirty="0"/>
          </a:p>
        </p:txBody>
      </p:sp>
      <p:sp>
        <p:nvSpPr>
          <p:cNvPr id="11" name="Text 9"/>
          <p:cNvSpPr/>
          <p:nvPr/>
        </p:nvSpPr>
        <p:spPr>
          <a:xfrm>
            <a:off x="837724" y="4825841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03</a:t>
            </a:r>
            <a:endParaRPr lang="en-US" sz="1850" dirty="0"/>
          </a:p>
        </p:txBody>
      </p:sp>
      <p:sp>
        <p:nvSpPr>
          <p:cNvPr id="12" name="Shape 10"/>
          <p:cNvSpPr/>
          <p:nvPr/>
        </p:nvSpPr>
        <p:spPr>
          <a:xfrm>
            <a:off x="837724" y="5202198"/>
            <a:ext cx="6357818" cy="30480"/>
          </a:xfrm>
          <a:prstGeom prst="rect">
            <a:avLst/>
          </a:prstGeom>
          <a:solidFill>
            <a:srgbClr val="DA33B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837724" y="5382816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Data Collection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837724" y="5878354"/>
            <a:ext cx="635781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Goldberg Demographic and Mental Health Questionnaire administered via census method</a:t>
            </a:r>
            <a:endParaRPr lang="en-US" sz="1850" dirty="0"/>
          </a:p>
        </p:txBody>
      </p:sp>
      <p:sp>
        <p:nvSpPr>
          <p:cNvPr id="15" name="Text 13"/>
          <p:cNvSpPr/>
          <p:nvPr/>
        </p:nvSpPr>
        <p:spPr>
          <a:xfrm>
            <a:off x="7434858" y="4825841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04</a:t>
            </a:r>
            <a:endParaRPr lang="en-US" sz="1850" dirty="0"/>
          </a:p>
        </p:txBody>
      </p:sp>
      <p:sp>
        <p:nvSpPr>
          <p:cNvPr id="16" name="Shape 14"/>
          <p:cNvSpPr/>
          <p:nvPr/>
        </p:nvSpPr>
        <p:spPr>
          <a:xfrm>
            <a:off x="7434858" y="5202198"/>
            <a:ext cx="6357818" cy="30480"/>
          </a:xfrm>
          <a:prstGeom prst="rect">
            <a:avLst/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7434858" y="5382816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Analysis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7434858" y="5878354"/>
            <a:ext cx="635781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SPSS-V-23 software using descriptive and inferential statistical tests</a:t>
            </a:r>
            <a:endParaRPr lang="en-US" sz="18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59237" y="439341"/>
            <a:ext cx="4573786" cy="4699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700"/>
              </a:lnSpc>
              <a:buNone/>
            </a:pPr>
            <a:r>
              <a:rPr lang="en-US" sz="29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Mental Health Distribution</a:t>
            </a:r>
            <a:endParaRPr lang="en-US" sz="29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237" y="1228844"/>
            <a:ext cx="13511927" cy="7376398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4196358" y="8635722"/>
            <a:ext cx="159782" cy="159782"/>
          </a:xfrm>
          <a:prstGeom prst="roundRect">
            <a:avLst>
              <a:gd name="adj" fmla="val 11446"/>
            </a:avLst>
          </a:prstGeom>
          <a:solidFill>
            <a:srgbClr val="040F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4417100" y="8635722"/>
            <a:ext cx="544473" cy="159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250"/>
              </a:lnSpc>
              <a:buNone/>
            </a:pPr>
            <a:r>
              <a:rPr lang="en-US" sz="12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Average</a:t>
            </a:r>
            <a:endParaRPr lang="en-US" sz="1250" dirty="0"/>
          </a:p>
        </p:txBody>
      </p:sp>
      <p:sp>
        <p:nvSpPr>
          <p:cNvPr id="6" name="Shape 3"/>
          <p:cNvSpPr/>
          <p:nvPr/>
        </p:nvSpPr>
        <p:spPr>
          <a:xfrm>
            <a:off x="6704528" y="8635722"/>
            <a:ext cx="159782" cy="159782"/>
          </a:xfrm>
          <a:prstGeom prst="roundRect">
            <a:avLst>
              <a:gd name="adj" fmla="val 11446"/>
            </a:avLst>
          </a:prstGeom>
          <a:solidFill>
            <a:srgbClr val="0C29B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6925270" y="8635722"/>
            <a:ext cx="1000363" cy="159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250"/>
              </a:lnSpc>
              <a:buNone/>
            </a:pPr>
            <a:r>
              <a:rPr lang="en-US" sz="12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Below Average</a:t>
            </a:r>
            <a:endParaRPr lang="en-US" sz="1250" dirty="0"/>
          </a:p>
        </p:txBody>
      </p:sp>
      <p:sp>
        <p:nvSpPr>
          <p:cNvPr id="8" name="Shape 5"/>
          <p:cNvSpPr/>
          <p:nvPr/>
        </p:nvSpPr>
        <p:spPr>
          <a:xfrm>
            <a:off x="9668708" y="8635722"/>
            <a:ext cx="159782" cy="159782"/>
          </a:xfrm>
          <a:prstGeom prst="roundRect">
            <a:avLst>
              <a:gd name="adj" fmla="val 11446"/>
            </a:avLst>
          </a:prstGeom>
          <a:solidFill>
            <a:srgbClr val="546EF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6"/>
          <p:cNvSpPr/>
          <p:nvPr/>
        </p:nvSpPr>
        <p:spPr>
          <a:xfrm>
            <a:off x="9889450" y="8635722"/>
            <a:ext cx="1001673" cy="159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250"/>
              </a:lnSpc>
              <a:buNone/>
            </a:pPr>
            <a:r>
              <a:rPr lang="en-US" sz="12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Above Average</a:t>
            </a:r>
            <a:endParaRPr lang="en-US" sz="1250" dirty="0"/>
          </a:p>
        </p:txBody>
      </p:sp>
      <p:sp>
        <p:nvSpPr>
          <p:cNvPr id="10" name="Text 7"/>
          <p:cNvSpPr/>
          <p:nvPr/>
        </p:nvSpPr>
        <p:spPr>
          <a:xfrm>
            <a:off x="559237" y="8975169"/>
            <a:ext cx="13511927" cy="2556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The majority of nursing students (72.38%) demonstrated average mental health status. No statistically significant differences were found based on demographic characteristics (P&lt;0.05).</a:t>
            </a:r>
            <a:endParaRPr lang="en-US" sz="12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5656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27842" y="3607594"/>
            <a:ext cx="11130915" cy="13913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0950"/>
              </a:lnSpc>
              <a:buNone/>
            </a:pPr>
            <a:r>
              <a:rPr lang="en-US" sz="87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Key Finding</a:t>
            </a:r>
            <a:endParaRPr lang="en-US" sz="8750" dirty="0"/>
          </a:p>
        </p:txBody>
      </p:sp>
      <p:sp>
        <p:nvSpPr>
          <p:cNvPr id="4" name="Text 1"/>
          <p:cNvSpPr/>
          <p:nvPr/>
        </p:nvSpPr>
        <p:spPr>
          <a:xfrm>
            <a:off x="827842" y="5353645"/>
            <a:ext cx="12974717" cy="11132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350"/>
              </a:lnSpc>
              <a:buNone/>
            </a:pPr>
            <a:r>
              <a:rPr lang="en-US" sz="35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Significant Negative Relationship Between Mental Health and Anxiety</a:t>
            </a:r>
            <a:endParaRPr lang="en-US" sz="3500" dirty="0"/>
          </a:p>
        </p:txBody>
      </p:sp>
      <p:sp>
        <p:nvSpPr>
          <p:cNvPr id="5" name="Text 2"/>
          <p:cNvSpPr/>
          <p:nvPr/>
        </p:nvSpPr>
        <p:spPr>
          <a:xfrm>
            <a:off x="827842" y="6821567"/>
            <a:ext cx="12974717" cy="7569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5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Students with better mental health experienced significantly less overt and covert anxiety (P&lt;0.001). This inverse relationship demonstrates the protective role of strong mental health.</a:t>
            </a:r>
            <a:endParaRPr lang="en-US" sz="18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2174558"/>
            <a:ext cx="8153519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Understanding the Relationship</a:t>
            </a:r>
            <a:endParaRPr lang="en-US" sz="44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724" y="3357324"/>
            <a:ext cx="4318278" cy="957501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077039" y="4554141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High Mental Health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1077039" y="5049679"/>
            <a:ext cx="3839647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Strong psychological well-being and resilience</a:t>
            </a:r>
            <a:endParaRPr lang="en-US" sz="18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6002" y="3357324"/>
            <a:ext cx="4318278" cy="957501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395317" y="4554141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Protective Effect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5395317" y="5049679"/>
            <a:ext cx="383964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Acts as buffer against stressors</a:t>
            </a:r>
            <a:endParaRPr lang="en-US" sz="18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74279" y="3357324"/>
            <a:ext cx="4318278" cy="957501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713595" y="4554141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Reduced Anxiety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9713595" y="5049679"/>
            <a:ext cx="3839647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Lower levels of both trait and state anxiety</a:t>
            </a:r>
            <a:endParaRPr lang="en-US" sz="18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41387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55068" y="604004"/>
            <a:ext cx="7606665" cy="12920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Implications for Nursing Education</a:t>
            </a:r>
            <a:endParaRPr lang="en-US" sz="4050" dirty="0"/>
          </a:p>
        </p:txBody>
      </p:sp>
      <p:sp>
        <p:nvSpPr>
          <p:cNvPr id="4" name="Shape 1"/>
          <p:cNvSpPr/>
          <p:nvPr/>
        </p:nvSpPr>
        <p:spPr>
          <a:xfrm>
            <a:off x="6255068" y="2225516"/>
            <a:ext cx="7606665" cy="1657588"/>
          </a:xfrm>
          <a:prstGeom prst="roundRect">
            <a:avLst>
              <a:gd name="adj" fmla="val 19877"/>
            </a:avLst>
          </a:prstGeom>
          <a:solidFill>
            <a:srgbClr val="F3F3FF">
              <a:alpha val="75000"/>
            </a:srgbClr>
          </a:solidFill>
          <a:ln w="30480">
            <a:solidFill>
              <a:srgbClr val="2D4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6285548" y="2255996"/>
            <a:ext cx="878562" cy="1596628"/>
          </a:xfrm>
          <a:prstGeom prst="roundRect">
            <a:avLst>
              <a:gd name="adj" fmla="val 33339"/>
            </a:avLst>
          </a:prstGeom>
          <a:solidFill>
            <a:srgbClr val="F3F3F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6548676" y="2848332"/>
            <a:ext cx="329446" cy="4118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5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1</a:t>
            </a:r>
            <a:endParaRPr lang="en-US" sz="2550" dirty="0"/>
          </a:p>
        </p:txBody>
      </p:sp>
      <p:sp>
        <p:nvSpPr>
          <p:cNvPr id="7" name="Text 4"/>
          <p:cNvSpPr/>
          <p:nvPr/>
        </p:nvSpPr>
        <p:spPr>
          <a:xfrm>
            <a:off x="7383661" y="2475548"/>
            <a:ext cx="2982397" cy="3228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Mental Health Promotion</a:t>
            </a:r>
            <a:endParaRPr lang="en-US" sz="2000" dirty="0"/>
          </a:p>
        </p:txBody>
      </p:sp>
      <p:sp>
        <p:nvSpPr>
          <p:cNvPr id="8" name="Text 5"/>
          <p:cNvSpPr/>
          <p:nvPr/>
        </p:nvSpPr>
        <p:spPr>
          <a:xfrm>
            <a:off x="7383661" y="2930128"/>
            <a:ext cx="6228040" cy="702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Implement programs focused on improving psychological well-being as a primary strategy for anxiety reduction.</a:t>
            </a:r>
            <a:endParaRPr lang="en-US" sz="1700" dirty="0"/>
          </a:p>
        </p:txBody>
      </p:sp>
      <p:sp>
        <p:nvSpPr>
          <p:cNvPr id="9" name="Shape 6"/>
          <p:cNvSpPr/>
          <p:nvPr/>
        </p:nvSpPr>
        <p:spPr>
          <a:xfrm>
            <a:off x="6255068" y="4102656"/>
            <a:ext cx="7606665" cy="1657588"/>
          </a:xfrm>
          <a:prstGeom prst="roundRect">
            <a:avLst>
              <a:gd name="adj" fmla="val 19877"/>
            </a:avLst>
          </a:prstGeom>
          <a:solidFill>
            <a:srgbClr val="F3F3FF">
              <a:alpha val="75000"/>
            </a:srgbClr>
          </a:solidFill>
          <a:ln w="30480">
            <a:solidFill>
              <a:srgbClr val="018CE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7"/>
          <p:cNvSpPr/>
          <p:nvPr/>
        </p:nvSpPr>
        <p:spPr>
          <a:xfrm>
            <a:off x="6285548" y="4133136"/>
            <a:ext cx="878562" cy="1596628"/>
          </a:xfrm>
          <a:prstGeom prst="roundRect">
            <a:avLst>
              <a:gd name="adj" fmla="val 33339"/>
            </a:avLst>
          </a:prstGeom>
          <a:solidFill>
            <a:srgbClr val="F3F3F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6548676" y="4725472"/>
            <a:ext cx="329446" cy="4118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5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2</a:t>
            </a:r>
            <a:endParaRPr lang="en-US" sz="2550" dirty="0"/>
          </a:p>
        </p:txBody>
      </p:sp>
      <p:sp>
        <p:nvSpPr>
          <p:cNvPr id="12" name="Text 9"/>
          <p:cNvSpPr/>
          <p:nvPr/>
        </p:nvSpPr>
        <p:spPr>
          <a:xfrm>
            <a:off x="7383661" y="4352687"/>
            <a:ext cx="2913697" cy="3228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Supportive Interventions</a:t>
            </a:r>
            <a:endParaRPr lang="en-US" sz="2000" dirty="0"/>
          </a:p>
        </p:txBody>
      </p:sp>
      <p:sp>
        <p:nvSpPr>
          <p:cNvPr id="13" name="Text 10"/>
          <p:cNvSpPr/>
          <p:nvPr/>
        </p:nvSpPr>
        <p:spPr>
          <a:xfrm>
            <a:off x="7383661" y="4807268"/>
            <a:ext cx="6228040" cy="702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Design targeted support systems addressing the unique stressors faced by nursing students.</a:t>
            </a:r>
            <a:endParaRPr lang="en-US" sz="1700" dirty="0"/>
          </a:p>
        </p:txBody>
      </p:sp>
      <p:sp>
        <p:nvSpPr>
          <p:cNvPr id="14" name="Shape 11"/>
          <p:cNvSpPr/>
          <p:nvPr/>
        </p:nvSpPr>
        <p:spPr>
          <a:xfrm>
            <a:off x="6255068" y="5979795"/>
            <a:ext cx="7606665" cy="1657588"/>
          </a:xfrm>
          <a:prstGeom prst="roundRect">
            <a:avLst>
              <a:gd name="adj" fmla="val 19877"/>
            </a:avLst>
          </a:prstGeom>
          <a:solidFill>
            <a:srgbClr val="F3F3FF">
              <a:alpha val="75000"/>
            </a:srgbClr>
          </a:solidFill>
          <a:ln w="30480">
            <a:solidFill>
              <a:srgbClr val="DA33B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Shape 12"/>
          <p:cNvSpPr/>
          <p:nvPr/>
        </p:nvSpPr>
        <p:spPr>
          <a:xfrm>
            <a:off x="6285548" y="6010275"/>
            <a:ext cx="878562" cy="1596628"/>
          </a:xfrm>
          <a:prstGeom prst="roundRect">
            <a:avLst>
              <a:gd name="adj" fmla="val 33339"/>
            </a:avLst>
          </a:prstGeom>
          <a:solidFill>
            <a:srgbClr val="F3F3F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Text 13"/>
          <p:cNvSpPr/>
          <p:nvPr/>
        </p:nvSpPr>
        <p:spPr>
          <a:xfrm>
            <a:off x="6548676" y="6602611"/>
            <a:ext cx="329446" cy="4118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5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3</a:t>
            </a:r>
            <a:endParaRPr lang="en-US" sz="2550" dirty="0"/>
          </a:p>
        </p:txBody>
      </p:sp>
      <p:sp>
        <p:nvSpPr>
          <p:cNvPr id="17" name="Text 14"/>
          <p:cNvSpPr/>
          <p:nvPr/>
        </p:nvSpPr>
        <p:spPr>
          <a:xfrm>
            <a:off x="7383661" y="6229826"/>
            <a:ext cx="2589371" cy="3228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Educational Programs</a:t>
            </a:r>
            <a:endParaRPr lang="en-US" sz="2000" dirty="0"/>
          </a:p>
        </p:txBody>
      </p:sp>
      <p:sp>
        <p:nvSpPr>
          <p:cNvPr id="18" name="Text 15"/>
          <p:cNvSpPr/>
          <p:nvPr/>
        </p:nvSpPr>
        <p:spPr>
          <a:xfrm>
            <a:off x="7383661" y="6684407"/>
            <a:ext cx="6228040" cy="702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Develop curriculum components that build resilience and coping skills alongside clinical training.</a:t>
            </a:r>
            <a:endParaRPr lang="en-US" sz="17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447</Words>
  <Application>Microsoft Office PowerPoint</Application>
  <PresentationFormat>Custom</PresentationFormat>
  <Paragraphs>77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Nunito Light</vt:lpstr>
      <vt:lpstr>Nunito Semi Bold</vt:lpstr>
      <vt:lpstr>PT Sans</vt:lpstr>
      <vt:lpstr>HGMaruGothicMPRO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Soheil Najafi Mehri</cp:lastModifiedBy>
  <cp:revision>3</cp:revision>
  <dcterms:created xsi:type="dcterms:W3CDTF">2025-11-25T09:32:30Z</dcterms:created>
  <dcterms:modified xsi:type="dcterms:W3CDTF">2025-11-26T06:42:21Z</dcterms:modified>
</cp:coreProperties>
</file>