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Nunito Light" pitchFamily="2" charset="0"/>
      <p:regular r:id="rId14"/>
      <p:italic r:id="rId15"/>
    </p:embeddedFont>
    <p:embeddedFont>
      <p:font typeface="Nunito Semi Bold" panose="020B0604020202020204" charset="0"/>
      <p:regular r:id="rId16"/>
    </p:embeddedFont>
    <p:embeddedFont>
      <p:font typeface="PT Sans" panose="020B050302020302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7636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447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29826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Confluence of Policy and Management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3802023"/>
            <a:ext cx="6645950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Forging Resilient and Equitable Healthcare Systems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324124" y="4512945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Parvin Yousefzadeh, RN, BScN, MSN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6324124" y="5165169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Advancing Nursing and Healthcare ConferenceNovember 28-30, 2025 | Toronto, Canada</a:t>
            </a:r>
            <a:endParaRPr lang="en-US" sz="1850" dirty="0"/>
          </a:p>
        </p:txBody>
      </p:sp>
      <p:pic>
        <p:nvPicPr>
          <p:cNvPr id="7" name="Picture 6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23F9D3A8-A10E-D1B8-8C89-597CDE0D6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754" y="248045"/>
            <a:ext cx="2657336" cy="12289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60A9A3-701E-F024-C1C8-1342232412A2}"/>
              </a:ext>
            </a:extLst>
          </p:cNvPr>
          <p:cNvSpPr txBox="1"/>
          <p:nvPr/>
        </p:nvSpPr>
        <p:spPr>
          <a:xfrm>
            <a:off x="8028463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9" name="Picture 8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70F27E61-CCF7-EE9E-86FC-95BFE5692B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582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4741" y="618292"/>
            <a:ext cx="7574518" cy="13187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Building Future-Proof Healthcare Systems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1008936" y="2609493"/>
            <a:ext cx="224195" cy="1293495"/>
          </a:xfrm>
          <a:prstGeom prst="roundRect">
            <a:avLst>
              <a:gd name="adj" fmla="val 150020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84741" y="2462332"/>
            <a:ext cx="672584" cy="672584"/>
          </a:xfrm>
          <a:prstGeom prst="roundRect">
            <a:avLst>
              <a:gd name="adj" fmla="val 67977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857" y="2630448"/>
            <a:ext cx="336233" cy="33623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681520" y="2497455"/>
            <a:ext cx="4097298" cy="329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Involve Managers in Policy Design</a:t>
            </a:r>
            <a:endParaRPr lang="en-US" sz="2050" dirty="0"/>
          </a:p>
        </p:txBody>
      </p:sp>
      <p:sp>
        <p:nvSpPr>
          <p:cNvPr id="8" name="Text 4"/>
          <p:cNvSpPr/>
          <p:nvPr/>
        </p:nvSpPr>
        <p:spPr>
          <a:xfrm>
            <a:off x="1681520" y="2961680"/>
            <a:ext cx="6677739" cy="717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Ensure frontline insights shape strategic decisions from the beginning.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1345168" y="4463534"/>
            <a:ext cx="224195" cy="1293495"/>
          </a:xfrm>
          <a:prstGeom prst="roundRect">
            <a:avLst>
              <a:gd name="adj" fmla="val 150020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1120973" y="4316373"/>
            <a:ext cx="672584" cy="672584"/>
          </a:xfrm>
          <a:prstGeom prst="roundRect">
            <a:avLst>
              <a:gd name="adj" fmla="val 67977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89090" y="4484489"/>
            <a:ext cx="336233" cy="33623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2017752" y="4351496"/>
            <a:ext cx="2802374" cy="329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Create Flexible Policies</a:t>
            </a:r>
            <a:endParaRPr lang="en-US" sz="2050" dirty="0"/>
          </a:p>
        </p:txBody>
      </p:sp>
      <p:sp>
        <p:nvSpPr>
          <p:cNvPr id="13" name="Text 8"/>
          <p:cNvSpPr/>
          <p:nvPr/>
        </p:nvSpPr>
        <p:spPr>
          <a:xfrm>
            <a:off x="2017752" y="4815721"/>
            <a:ext cx="6341507" cy="717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Design adaptable frameworks that respond to evolving healthcare needs.</a:t>
            </a:r>
            <a:endParaRPr lang="en-US" sz="1750" dirty="0"/>
          </a:p>
        </p:txBody>
      </p:sp>
      <p:sp>
        <p:nvSpPr>
          <p:cNvPr id="14" name="Shape 9"/>
          <p:cNvSpPr/>
          <p:nvPr/>
        </p:nvSpPr>
        <p:spPr>
          <a:xfrm>
            <a:off x="1681520" y="6317575"/>
            <a:ext cx="224195" cy="1293495"/>
          </a:xfrm>
          <a:prstGeom prst="roundRect">
            <a:avLst>
              <a:gd name="adj" fmla="val 150020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1457325" y="6170414"/>
            <a:ext cx="672584" cy="672584"/>
          </a:xfrm>
          <a:prstGeom prst="roundRect">
            <a:avLst>
              <a:gd name="adj" fmla="val 67977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25441" y="6338530"/>
            <a:ext cx="336233" cy="336233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2354104" y="6205538"/>
            <a:ext cx="3434834" cy="3298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Invest in Leadership Training</a:t>
            </a:r>
            <a:endParaRPr lang="en-US" sz="2050" dirty="0"/>
          </a:p>
        </p:txBody>
      </p:sp>
      <p:sp>
        <p:nvSpPr>
          <p:cNvPr id="18" name="Text 12"/>
          <p:cNvSpPr/>
          <p:nvPr/>
        </p:nvSpPr>
        <p:spPr>
          <a:xfrm>
            <a:off x="2354104" y="6669762"/>
            <a:ext cx="6005155" cy="7172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 capabilities that bridge policy understanding and management execution.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169908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About the Researcher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5583912" y="2472214"/>
            <a:ext cx="5590223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Parvin Yousefzadeh, RN, BScN, MSN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83912" y="3133844"/>
            <a:ext cx="821626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Senior nurse, clinical educator, and researcher with over 22 years of experience in nursing practice, education, and research at Shahid Beheshti University of Medical Sciences, Tehran, Iran.</a:t>
            </a:r>
            <a:endParaRPr lang="en-US" sz="1850" dirty="0"/>
          </a:p>
        </p:txBody>
      </p:sp>
      <p:sp>
        <p:nvSpPr>
          <p:cNvPr id="6" name="Text 3"/>
          <p:cNvSpPr/>
          <p:nvPr/>
        </p:nvSpPr>
        <p:spPr>
          <a:xfrm>
            <a:off x="5583912" y="4498300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Expertise: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Emergency nursing, critical care, dialysis and kidney transplant care, geriatric nursing, and pharmacology for critically ill patients.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5583912" y="5479733"/>
            <a:ext cx="821626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Author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of multiple books including </a:t>
            </a:r>
            <a:r>
              <a:rPr lang="en-US" sz="1850" i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Home Self-Care for the Elderly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and </a:t>
            </a:r>
            <a:r>
              <a:rPr lang="en-US" sz="1850" i="1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Pharmacology in Critical Care</a:t>
            </a: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.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5583912" y="6461165"/>
            <a:ext cx="821626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Parvinyousefzadeh288@gmail.com</a:t>
            </a:r>
            <a:endParaRPr lang="en-US" sz="1850" dirty="0"/>
          </a:p>
        </p:txBody>
      </p:sp>
      <p:pic>
        <p:nvPicPr>
          <p:cNvPr id="9" name="Picture 8" descr="A person wearing a black head scarf&#10;&#10;AI-generated content may be incorrect.">
            <a:extLst>
              <a:ext uri="{FF2B5EF4-FFF2-40B4-BE49-F238E27FC236}">
                <a16:creationId xmlns:a16="http://schemas.microsoft.com/office/drawing/2014/main" id="{5360CFDF-9AED-5BDA-2883-B1BEF07D6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969" y="759441"/>
            <a:ext cx="1828800" cy="1923930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612D08E2-3049-6BDE-53A6-2D9BD249A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789" y="3800267"/>
            <a:ext cx="2657336" cy="12289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D66391-F868-B99E-7DD1-9CD755B93F91}"/>
              </a:ext>
            </a:extLst>
          </p:cNvPr>
          <p:cNvSpPr txBox="1"/>
          <p:nvPr/>
        </p:nvSpPr>
        <p:spPr>
          <a:xfrm>
            <a:off x="2424498" y="5029199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1" name="Picture 10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51E206E8-27EA-4F91-FCBB-11C3D7A095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17" y="3802844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67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7153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5930" y="3558778"/>
            <a:ext cx="6217682" cy="652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Healthcare Challenge</a:t>
            </a:r>
            <a:endParaRPr lang="en-US" sz="4100" dirty="0"/>
          </a:p>
        </p:txBody>
      </p:sp>
      <p:sp>
        <p:nvSpPr>
          <p:cNvPr id="4" name="Shape 1"/>
          <p:cNvSpPr/>
          <p:nvPr/>
        </p:nvSpPr>
        <p:spPr>
          <a:xfrm>
            <a:off x="775930" y="4543425"/>
            <a:ext cx="4211717" cy="2898934"/>
          </a:xfrm>
          <a:prstGeom prst="roundRect">
            <a:avLst>
              <a:gd name="adj" fmla="val 11473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020485" y="4787979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3365" y="4970859"/>
            <a:ext cx="299323" cy="29932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20485" y="5674757"/>
            <a:ext cx="2608421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Aging Populations</a:t>
            </a:r>
            <a:endParaRPr lang="en-US" sz="2050" dirty="0"/>
          </a:p>
        </p:txBody>
      </p:sp>
      <p:sp>
        <p:nvSpPr>
          <p:cNvPr id="8" name="Text 4"/>
          <p:cNvSpPr/>
          <p:nvPr/>
        </p:nvSpPr>
        <p:spPr>
          <a:xfrm>
            <a:off x="1020485" y="6133743"/>
            <a:ext cx="3722608" cy="1064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Growing elderly demographics strain healthcare resources and demand specialized care approaches.</a:t>
            </a:r>
            <a:endParaRPr lang="en-US" sz="1700" dirty="0"/>
          </a:p>
        </p:txBody>
      </p:sp>
      <p:sp>
        <p:nvSpPr>
          <p:cNvPr id="9" name="Shape 5"/>
          <p:cNvSpPr/>
          <p:nvPr/>
        </p:nvSpPr>
        <p:spPr>
          <a:xfrm>
            <a:off x="5209342" y="4543425"/>
            <a:ext cx="4211717" cy="2898934"/>
          </a:xfrm>
          <a:prstGeom prst="roundRect">
            <a:avLst>
              <a:gd name="adj" fmla="val 11473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5453896" y="4787979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6776" y="4970859"/>
            <a:ext cx="299323" cy="29932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453896" y="5674757"/>
            <a:ext cx="2608421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Rising Costs</a:t>
            </a:r>
            <a:endParaRPr lang="en-US" sz="2050" dirty="0"/>
          </a:p>
        </p:txBody>
      </p:sp>
      <p:sp>
        <p:nvSpPr>
          <p:cNvPr id="13" name="Text 8"/>
          <p:cNvSpPr/>
          <p:nvPr/>
        </p:nvSpPr>
        <p:spPr>
          <a:xfrm>
            <a:off x="5453896" y="6133743"/>
            <a:ext cx="3722608" cy="1064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Healthcare expenditures continue climbing, challenging sustainability and accessibility worldwide.</a:t>
            </a:r>
            <a:endParaRPr lang="en-US" sz="1700" dirty="0"/>
          </a:p>
        </p:txBody>
      </p:sp>
      <p:sp>
        <p:nvSpPr>
          <p:cNvPr id="14" name="Shape 9"/>
          <p:cNvSpPr/>
          <p:nvPr/>
        </p:nvSpPr>
        <p:spPr>
          <a:xfrm>
            <a:off x="9642753" y="4543425"/>
            <a:ext cx="4211717" cy="2898934"/>
          </a:xfrm>
          <a:prstGeom prst="roundRect">
            <a:avLst>
              <a:gd name="adj" fmla="val 11473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9887307" y="4787979"/>
            <a:ext cx="665083" cy="665083"/>
          </a:xfrm>
          <a:prstGeom prst="roundRect">
            <a:avLst>
              <a:gd name="adj" fmla="val 13747285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70187" y="4970859"/>
            <a:ext cx="299323" cy="299323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9887307" y="5674757"/>
            <a:ext cx="2608421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Health Inequities</a:t>
            </a:r>
            <a:endParaRPr lang="en-US" sz="2050" dirty="0"/>
          </a:p>
        </p:txBody>
      </p:sp>
      <p:sp>
        <p:nvSpPr>
          <p:cNvPr id="18" name="Text 12"/>
          <p:cNvSpPr/>
          <p:nvPr/>
        </p:nvSpPr>
        <p:spPr>
          <a:xfrm>
            <a:off x="9887307" y="6133743"/>
            <a:ext cx="3722608" cy="1064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Disparities in access and outcomes persist across populations, requiring systemic solutions.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9001" y="454938"/>
            <a:ext cx="3892510" cy="4864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Research Approach</a:t>
            </a:r>
            <a:endParaRPr lang="en-US" sz="3050" dirty="0"/>
          </a:p>
        </p:txBody>
      </p:sp>
      <p:sp>
        <p:nvSpPr>
          <p:cNvPr id="3" name="Text 1"/>
          <p:cNvSpPr/>
          <p:nvPr/>
        </p:nvSpPr>
        <p:spPr>
          <a:xfrm>
            <a:off x="579001" y="1354931"/>
            <a:ext cx="2335530" cy="291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Methodology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79001" y="1812250"/>
            <a:ext cx="5146715" cy="264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Descriptive-analytical approach through integrative literature review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579001" y="2225635"/>
            <a:ext cx="5146715" cy="264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Systematic analysis of scholarly publications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579001" y="2548057"/>
            <a:ext cx="5146715" cy="264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Review of international health organization reports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79001" y="2870478"/>
            <a:ext cx="5146715" cy="264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50"/>
              </a:lnSpc>
              <a:buSzPct val="100000"/>
              <a:buChar char="•"/>
            </a:pPr>
            <a:r>
              <a:rPr lang="en-US" sz="13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Synthesis of insights into conceptual model</a:t>
            </a:r>
            <a:endParaRPr lang="en-US" sz="13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958" y="1375648"/>
            <a:ext cx="7921943" cy="79219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1393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15816" y="3740825"/>
            <a:ext cx="9101376" cy="685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350"/>
              </a:lnSpc>
              <a:buNone/>
            </a:pPr>
            <a:r>
              <a:rPr lang="en-US" sz="43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Two Pillars of Healthcare Excellence</a:t>
            </a:r>
            <a:endParaRPr lang="en-US" sz="43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" y="4775954"/>
            <a:ext cx="6499384" cy="93237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048822" y="5941338"/>
            <a:ext cx="2742486" cy="342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Healthcare Policy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1048822" y="6423779"/>
            <a:ext cx="6033373" cy="745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Sets strategic direction, establishes frameworks for financing and regulation, promotes equity across populations.</a:t>
            </a:r>
            <a:endParaRPr lang="en-US" sz="18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4775954"/>
            <a:ext cx="6499384" cy="93237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48205" y="5941338"/>
            <a:ext cx="3081814" cy="342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Healthcare Management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7548205" y="6423779"/>
            <a:ext cx="6033373" cy="745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18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Translates policy into action through operational efficiency, strategic human resources, and data-driven decisions.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239804"/>
            <a:ext cx="830282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Policy: The Strategic Framework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422571"/>
            <a:ext cx="4158734" cy="2567226"/>
          </a:xfrm>
          <a:prstGeom prst="roundRect">
            <a:avLst>
              <a:gd name="adj" fmla="val 5699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2D4DF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807244" y="3422571"/>
            <a:ext cx="121920" cy="2567226"/>
          </a:xfrm>
          <a:prstGeom prst="roundRect">
            <a:avLst>
              <a:gd name="adj" fmla="val 294514"/>
            </a:avLst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198959" y="3692366"/>
            <a:ext cx="2890361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Financing Frameworks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98959" y="4187904"/>
            <a:ext cx="35277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Establishes funding mechanisms and resource allocation strategies to ensure sustainable healthcare delivery.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5235773" y="3422571"/>
            <a:ext cx="4158734" cy="2567226"/>
          </a:xfrm>
          <a:prstGeom prst="roundRect">
            <a:avLst>
              <a:gd name="adj" fmla="val 5699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5205293" y="3422571"/>
            <a:ext cx="121920" cy="2567226"/>
          </a:xfrm>
          <a:prstGeom prst="roundRect">
            <a:avLst>
              <a:gd name="adj" fmla="val 294514"/>
            </a:avLst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597009" y="369236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Regulatory Standards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597009" y="4187904"/>
            <a:ext cx="3527703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Creates guidelines and compliance requirements that maintain quality and safety across healthcare systems.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9633823" y="3422571"/>
            <a:ext cx="4158853" cy="2567226"/>
          </a:xfrm>
          <a:prstGeom prst="roundRect">
            <a:avLst>
              <a:gd name="adj" fmla="val 5699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DA33B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9603343" y="3422571"/>
            <a:ext cx="121920" cy="2567226"/>
          </a:xfrm>
          <a:prstGeom prst="roundRect">
            <a:avLst>
              <a:gd name="adj" fmla="val 294514"/>
            </a:avLst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9995059" y="369236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Equity Promotion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995059" y="4187904"/>
            <a:ext cx="3527822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Develops initiatives to reduce disparities and ensure fair access to healthcare services for all populations.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113592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Management: The Engine of Execution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288059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01</a:t>
            </a: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6324124" y="3256955"/>
            <a:ext cx="3614618" cy="30480"/>
          </a:xfrm>
          <a:prstGeom prst="rect">
            <a:avLst/>
          </a:prstGeom>
          <a:solidFill>
            <a:srgbClr val="2D4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324124" y="343757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Operational Efficiency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324124" y="3933111"/>
            <a:ext cx="3614618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Streamlines processes and optimizes resource utilization for maximum impact.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10178058" y="2880598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02</a:t>
            </a:r>
            <a:endParaRPr lang="en-US" sz="1850" dirty="0"/>
          </a:p>
        </p:txBody>
      </p:sp>
      <p:sp>
        <p:nvSpPr>
          <p:cNvPr id="9" name="Shape 6"/>
          <p:cNvSpPr/>
          <p:nvPr/>
        </p:nvSpPr>
        <p:spPr>
          <a:xfrm>
            <a:off x="10178058" y="3256955"/>
            <a:ext cx="3614618" cy="30480"/>
          </a:xfrm>
          <a:prstGeom prst="rect">
            <a:avLst/>
          </a:prstGeom>
          <a:solidFill>
            <a:srgbClr val="018CE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10178058" y="3437573"/>
            <a:ext cx="3545681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Strategic Human Resources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178058" y="3933111"/>
            <a:ext cx="36146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Develops workforce capabilities and fosters professional growth.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6324124" y="5500926"/>
            <a:ext cx="239316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Nunito Light" pitchFamily="34" charset="0"/>
                <a:ea typeface="Nunito Light" pitchFamily="34" charset="-122"/>
                <a:cs typeface="Nunito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3" name="Shape 10"/>
          <p:cNvSpPr/>
          <p:nvPr/>
        </p:nvSpPr>
        <p:spPr>
          <a:xfrm>
            <a:off x="6324124" y="5877282"/>
            <a:ext cx="7468553" cy="30480"/>
          </a:xfrm>
          <a:prstGeom prst="rect">
            <a:avLst/>
          </a:prstGeom>
          <a:solidFill>
            <a:srgbClr val="DA33B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324124" y="6057900"/>
            <a:ext cx="2877741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Data-Driven Decisions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6324124" y="6553438"/>
            <a:ext cx="74685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Leverages analytics and evidence to guide continuous improvement.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30887" y="338495"/>
            <a:ext cx="6294834" cy="3620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Intersection: Digital Health Implementation</a:t>
            </a:r>
            <a:endParaRPr lang="en-US" sz="22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936" y="946785"/>
            <a:ext cx="10326410" cy="968609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857354" y="2571729"/>
            <a:ext cx="2915573" cy="36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Regulation &amp; Funding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2759457" y="7993049"/>
            <a:ext cx="2915573" cy="36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Policy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8955251" y="7993049"/>
            <a:ext cx="2915574" cy="364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Management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4408281" y="4842068"/>
            <a:ext cx="2070428" cy="7286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Regulatory Support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8151573" y="4842068"/>
            <a:ext cx="2070427" cy="7286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Workflow &amp; Training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6731703" y="7628723"/>
            <a:ext cx="1166875" cy="10929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Digital Health Success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6602624" y="5692538"/>
            <a:ext cx="1425033" cy="10929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6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Integrated Implementation</a:t>
            </a:r>
            <a:endParaRPr lang="en-US" sz="1650" dirty="0"/>
          </a:p>
        </p:txBody>
      </p:sp>
      <p:sp>
        <p:nvSpPr>
          <p:cNvPr id="11" name="Text 8"/>
          <p:cNvSpPr/>
          <p:nvPr/>
        </p:nvSpPr>
        <p:spPr>
          <a:xfrm>
            <a:off x="430887" y="10771346"/>
            <a:ext cx="13768626" cy="196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95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Success emerges where policy meets practice. Digital health tools exemplify this synergy: policy establishes regulatory frameworks and secures funding, while management integrates technology into workflows and trains staff for effective adoption.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13277" y="572572"/>
            <a:ext cx="7690247" cy="61085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600"/>
              </a:lnSpc>
              <a:buNone/>
            </a:pPr>
            <a:r>
              <a:rPr lang="en-US" sz="7650" dirty="0">
                <a:solidFill>
                  <a:srgbClr val="00002E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The divide between policy and management is artificial</a:t>
            </a:r>
            <a:endParaRPr lang="en-US" sz="7650" dirty="0"/>
          </a:p>
        </p:txBody>
      </p:sp>
      <p:sp>
        <p:nvSpPr>
          <p:cNvPr id="4" name="Text 1"/>
          <p:cNvSpPr/>
          <p:nvPr/>
        </p:nvSpPr>
        <p:spPr>
          <a:xfrm>
            <a:off x="6213277" y="6992541"/>
            <a:ext cx="7690247" cy="6643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High-quality, sustainable healthcare is a </a:t>
            </a:r>
            <a:r>
              <a:rPr lang="en-US" sz="1600" b="1" dirty="0">
                <a:solidFill>
                  <a:srgbClr val="2D4DF2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shared responsibility</a:t>
            </a:r>
            <a:r>
              <a:rPr lang="en-US" sz="1600" dirty="0">
                <a:solidFill>
                  <a:srgbClr val="00002E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requiring seamless collaboration between strategic vision and operational excellence.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475</Words>
  <Application>Microsoft Office PowerPoint</Application>
  <PresentationFormat>Custom</PresentationFormat>
  <Paragraphs>75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Nunito Light</vt:lpstr>
      <vt:lpstr>Nunito Semi Bold</vt:lpstr>
      <vt:lpstr>PT Sans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2025-11-25T10:42:14Z</dcterms:created>
  <dcterms:modified xsi:type="dcterms:W3CDTF">2025-11-26T06:42:58Z</dcterms:modified>
</cp:coreProperties>
</file>