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3"/>
  </p:notesMasterIdLst>
  <p:sldIdLst>
    <p:sldId id="256" r:id="rId2"/>
    <p:sldId id="266" r:id="rId3"/>
    <p:sldId id="257" r:id="rId4"/>
    <p:sldId id="258" r:id="rId5"/>
    <p:sldId id="259" r:id="rId6"/>
    <p:sldId id="260" r:id="rId7"/>
    <p:sldId id="261" r:id="rId8"/>
    <p:sldId id="262" r:id="rId9"/>
    <p:sldId id="263" r:id="rId10"/>
    <p:sldId id="264" r:id="rId11"/>
    <p:sldId id="265" r:id="rId12"/>
  </p:sldIdLst>
  <p:sldSz cx="14630400" cy="8229600"/>
  <p:notesSz cx="8229600" cy="14630400"/>
  <p:embeddedFontLst>
    <p:embeddedFont>
      <p:font typeface="HGMaruGothicMPRO" panose="020F0400000000000000" pitchFamily="34" charset="-128"/>
      <p:regular r:id="rId14"/>
    </p:embeddedFont>
    <p:embeddedFont>
      <p:font typeface="Funnel Sans" panose="020B0604020202020204" charset="0"/>
      <p:regular r:id="rId15"/>
    </p:embeddedFont>
    <p:embeddedFont>
      <p:font typeface="Mona Sans Semi Bold" panose="020B0604020202020204" charset="0"/>
      <p:regular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59" d="100"/>
          <a:sy n="59" d="100"/>
        </p:scale>
        <p:origin x="1066" y="2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2392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57B83-236A-FF0B-B875-81D2060B04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05E7D9-9269-BE74-6E2B-81ECA1DBD9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64EE5B-84AA-4C17-FB2D-C265B454E97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6F8C7E3-3B00-356B-5401-F63903169714}"/>
              </a:ext>
            </a:extLst>
          </p:cNvPr>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432463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txBody>
          <a:bodyPr/>
          <a:lstStyle/>
          <a:p>
            <a:endParaRPr lang="en-US"/>
          </a:p>
        </p:txBody>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txBody>
          <a:bodyPr/>
          <a:lstStyle/>
          <a:p>
            <a:endParaRPr lang="en-US"/>
          </a:p>
        </p:txBody>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sv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14.sv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sv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280190" y="2518648"/>
            <a:ext cx="7556421" cy="2126337"/>
          </a:xfrm>
          <a:prstGeom prst="rect">
            <a:avLst/>
          </a:prstGeom>
          <a:noFill/>
          <a:ln/>
        </p:spPr>
        <p:txBody>
          <a:bodyPr wrap="square" lIns="0" tIns="0" rIns="0" bIns="0" rtlCol="0" anchor="t"/>
          <a:lstStyle/>
          <a:p>
            <a:pPr marL="0" indent="0" algn="l">
              <a:lnSpc>
                <a:spcPts val="5550"/>
              </a:lnSpc>
              <a:buNone/>
            </a:pPr>
            <a:r>
              <a:rPr lang="en-US" sz="4450" dirty="0">
                <a:solidFill>
                  <a:srgbClr val="373B48"/>
                </a:solidFill>
                <a:latin typeface="Mona Sans Semi Bold" pitchFamily="34" charset="0"/>
                <a:ea typeface="Mona Sans Semi Bold" pitchFamily="34" charset="-122"/>
                <a:cs typeface="Mona Sans Semi Bold" pitchFamily="34" charset="-120"/>
              </a:rPr>
              <a:t>Optimizing Patient Care: The Power of BPO in Nursing</a:t>
            </a:r>
            <a:endParaRPr lang="en-US" sz="4450" dirty="0"/>
          </a:p>
        </p:txBody>
      </p:sp>
      <p:sp>
        <p:nvSpPr>
          <p:cNvPr id="4" name="Text 1"/>
          <p:cNvSpPr/>
          <p:nvPr/>
        </p:nvSpPr>
        <p:spPr>
          <a:xfrm>
            <a:off x="6280190" y="4985147"/>
            <a:ext cx="7556421" cy="725805"/>
          </a:xfrm>
          <a:prstGeom prst="rect">
            <a:avLst/>
          </a:prstGeom>
          <a:noFill/>
          <a:ln/>
        </p:spPr>
        <p:txBody>
          <a:bodyPr wrap="squar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Exploring how Business Process Optimization (BPO) enhances efficiency and patient outcomes in nursing systems.</a:t>
            </a:r>
            <a:endParaRPr lang="en-US" sz="1750" dirty="0"/>
          </a:p>
        </p:txBody>
      </p:sp>
      <p:pic>
        <p:nvPicPr>
          <p:cNvPr id="5" name="Picture 4" descr="A logo with a black background&#10;&#10;Description automatically generated">
            <a:extLst>
              <a:ext uri="{FF2B5EF4-FFF2-40B4-BE49-F238E27FC236}">
                <a16:creationId xmlns:a16="http://schemas.microsoft.com/office/drawing/2014/main" id="{02DB2643-D59C-F9EE-7062-92085353C6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65362" y="555822"/>
            <a:ext cx="2657336" cy="1228932"/>
          </a:xfrm>
          <a:prstGeom prst="rect">
            <a:avLst/>
          </a:prstGeom>
        </p:spPr>
      </p:pic>
      <p:sp>
        <p:nvSpPr>
          <p:cNvPr id="6" name="TextBox 5">
            <a:extLst>
              <a:ext uri="{FF2B5EF4-FFF2-40B4-BE49-F238E27FC236}">
                <a16:creationId xmlns:a16="http://schemas.microsoft.com/office/drawing/2014/main" id="{B165E709-05E8-F8B2-9E06-8A66D4FE5939}"/>
              </a:ext>
            </a:extLst>
          </p:cNvPr>
          <p:cNvSpPr txBox="1"/>
          <p:nvPr/>
        </p:nvSpPr>
        <p:spPr>
          <a:xfrm>
            <a:off x="8246071" y="1784754"/>
            <a:ext cx="4661799" cy="307777"/>
          </a:xfrm>
          <a:prstGeom prst="rect">
            <a:avLst/>
          </a:prstGeom>
          <a:noFill/>
        </p:spPr>
        <p:txBody>
          <a:bodyPr wrap="square" rtlCol="0">
            <a:spAutoFit/>
          </a:bodyPr>
          <a:lstStyle/>
          <a:p>
            <a:r>
              <a:rPr lang="en-US" sz="1400" dirty="0">
                <a:solidFill>
                  <a:schemeClr val="accent2">
                    <a:lumMod val="75000"/>
                  </a:schemeClr>
                </a:solidFill>
                <a:latin typeface="HGMaruGothicMPRO" panose="020B0400000000000000" pitchFamily="34" charset="-128"/>
                <a:ea typeface="HGMaruGothicMPRO" panose="020B0400000000000000" pitchFamily="34" charset="-128"/>
                <a:cs typeface="Tahoma" panose="020B0604030504040204" pitchFamily="34" charset="0"/>
              </a:rPr>
              <a:t>Richmond Hill College</a:t>
            </a:r>
          </a:p>
        </p:txBody>
      </p:sp>
      <p:pic>
        <p:nvPicPr>
          <p:cNvPr id="7" name="Picture 6" descr="A logo with a black background&#10;&#10;AI-generated content may be incorrect.">
            <a:extLst>
              <a:ext uri="{FF2B5EF4-FFF2-40B4-BE49-F238E27FC236}">
                <a16:creationId xmlns:a16="http://schemas.microsoft.com/office/drawing/2014/main" id="{050C8FD7-3411-E6DA-8081-DB9F9D9811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80190" y="558399"/>
            <a:ext cx="1828800" cy="153413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93790" y="2436376"/>
            <a:ext cx="7556421" cy="1417558"/>
          </a:xfrm>
          <a:prstGeom prst="rect">
            <a:avLst/>
          </a:prstGeom>
          <a:noFill/>
          <a:ln/>
        </p:spPr>
        <p:txBody>
          <a:bodyPr wrap="square" lIns="0" tIns="0" rIns="0" bIns="0" rtlCol="0" anchor="t"/>
          <a:lstStyle/>
          <a:p>
            <a:pPr marL="0" indent="0" algn="l">
              <a:lnSpc>
                <a:spcPts val="5550"/>
              </a:lnSpc>
              <a:buNone/>
            </a:pPr>
            <a:r>
              <a:rPr lang="en-US" sz="4450" dirty="0">
                <a:solidFill>
                  <a:srgbClr val="373B48"/>
                </a:solidFill>
                <a:latin typeface="Mona Sans Semi Bold" pitchFamily="34" charset="0"/>
                <a:ea typeface="Mona Sans Semi Bold" pitchFamily="34" charset="-122"/>
                <a:cs typeface="Mona Sans Semi Bold" pitchFamily="34" charset="-120"/>
              </a:rPr>
              <a:t>Conclusion: Advancing Operational Excellence</a:t>
            </a:r>
            <a:endParaRPr lang="en-US" sz="4450" dirty="0"/>
          </a:p>
        </p:txBody>
      </p:sp>
      <p:sp>
        <p:nvSpPr>
          <p:cNvPr id="4" name="Text 1"/>
          <p:cNvSpPr/>
          <p:nvPr/>
        </p:nvSpPr>
        <p:spPr>
          <a:xfrm>
            <a:off x="1133951" y="4449247"/>
            <a:ext cx="7216259" cy="1088708"/>
          </a:xfrm>
          <a:prstGeom prst="rect">
            <a:avLst/>
          </a:prstGeom>
          <a:noFill/>
          <a:ln/>
        </p:spPr>
        <p:txBody>
          <a:bodyPr wrap="squar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Integrating BPO into healthcare management frameworks represents a sustainable strategy for advancing operational excellence in nursing services.</a:t>
            </a:r>
            <a:endParaRPr lang="en-US" sz="1750" dirty="0"/>
          </a:p>
        </p:txBody>
      </p:sp>
      <p:sp>
        <p:nvSpPr>
          <p:cNvPr id="5" name="Shape 2"/>
          <p:cNvSpPr/>
          <p:nvPr/>
        </p:nvSpPr>
        <p:spPr>
          <a:xfrm>
            <a:off x="793790" y="4194096"/>
            <a:ext cx="30480" cy="1599009"/>
          </a:xfrm>
          <a:prstGeom prst="rect">
            <a:avLst/>
          </a:prstGeom>
          <a:solidFill>
            <a:srgbClr val="373B48"/>
          </a:solidFill>
          <a:ln/>
        </p:spPr>
        <p:txBody>
          <a:bodyP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p:nvPr/>
        </p:nvSpPr>
        <p:spPr>
          <a:xfrm>
            <a:off x="793790" y="1572458"/>
            <a:ext cx="5670590" cy="708779"/>
          </a:xfrm>
          <a:prstGeom prst="rect">
            <a:avLst/>
          </a:prstGeom>
          <a:noFill/>
          <a:ln/>
        </p:spPr>
        <p:txBody>
          <a:bodyPr wrap="none" lIns="0" tIns="0" rIns="0" bIns="0" rtlCol="0" anchor="t"/>
          <a:lstStyle/>
          <a:p>
            <a:pPr marL="0" indent="0" algn="l">
              <a:lnSpc>
                <a:spcPts val="5550"/>
              </a:lnSpc>
              <a:buNone/>
            </a:pPr>
            <a:r>
              <a:rPr lang="en-US" sz="4450" dirty="0">
                <a:solidFill>
                  <a:srgbClr val="373B48"/>
                </a:solidFill>
                <a:latin typeface="Mona Sans Semi Bold" pitchFamily="34" charset="0"/>
                <a:ea typeface="Mona Sans Semi Bold" pitchFamily="34" charset="-122"/>
                <a:cs typeface="Mona Sans Semi Bold" pitchFamily="34" charset="-120"/>
              </a:rPr>
              <a:t>About the Author</a:t>
            </a:r>
            <a:endParaRPr lang="en-US" sz="4450" dirty="0"/>
          </a:p>
        </p:txBody>
      </p:sp>
      <p:pic>
        <p:nvPicPr>
          <p:cNvPr id="3" name="Image 0" descr="preencoded.png"/>
          <p:cNvPicPr>
            <a:picLocks noChangeAspect="1"/>
          </p:cNvPicPr>
          <p:nvPr/>
        </p:nvPicPr>
        <p:blipFill>
          <a:blip r:embed="rId3"/>
          <a:stretch>
            <a:fillRect/>
          </a:stretch>
        </p:blipFill>
        <p:spPr>
          <a:xfrm>
            <a:off x="793790" y="2876550"/>
            <a:ext cx="3525441" cy="3525441"/>
          </a:xfrm>
          <a:prstGeom prst="rect">
            <a:avLst/>
          </a:prstGeom>
        </p:spPr>
      </p:pic>
      <p:sp>
        <p:nvSpPr>
          <p:cNvPr id="4" name="Text 1"/>
          <p:cNvSpPr/>
          <p:nvPr/>
        </p:nvSpPr>
        <p:spPr>
          <a:xfrm>
            <a:off x="4880253" y="2848213"/>
            <a:ext cx="3342680" cy="354330"/>
          </a:xfrm>
          <a:prstGeom prst="rect">
            <a:avLst/>
          </a:prstGeom>
          <a:noFill/>
          <a:ln/>
        </p:spPr>
        <p:txBody>
          <a:bodyPr wrap="none" lIns="0" tIns="0" rIns="0" bIns="0" rtlCol="0" anchor="t"/>
          <a:lstStyle/>
          <a:p>
            <a:pPr marL="0" indent="0" algn="l">
              <a:lnSpc>
                <a:spcPts val="2750"/>
              </a:lnSpc>
              <a:buNone/>
            </a:pPr>
            <a:r>
              <a:rPr lang="en-US" sz="2200" dirty="0">
                <a:solidFill>
                  <a:srgbClr val="373B48"/>
                </a:solidFill>
                <a:latin typeface="Mona Sans Semi Bold" pitchFamily="34" charset="0"/>
                <a:ea typeface="Mona Sans Semi Bold" pitchFamily="34" charset="-122"/>
                <a:cs typeface="Mona Sans Semi Bold" pitchFamily="34" charset="-120"/>
              </a:rPr>
              <a:t>Amir Mohammad Fataei</a:t>
            </a:r>
            <a:endParaRPr lang="en-US" sz="2200" dirty="0"/>
          </a:p>
        </p:txBody>
      </p:sp>
      <p:sp>
        <p:nvSpPr>
          <p:cNvPr id="5" name="Text 2"/>
          <p:cNvSpPr/>
          <p:nvPr/>
        </p:nvSpPr>
        <p:spPr>
          <a:xfrm>
            <a:off x="4880253" y="3429357"/>
            <a:ext cx="8963858" cy="1451610"/>
          </a:xfrm>
          <a:prstGeom prst="rect">
            <a:avLst/>
          </a:prstGeom>
          <a:noFill/>
          <a:ln/>
        </p:spPr>
        <p:txBody>
          <a:bodyPr wrap="squar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BBA student at Islamic Azad University, Central Tehran Branch, focusing on organizational management and process improvement in healthcare. Currently an Administrative and Research Staff Member at Elm Motahhar Salamat Educational Institute.</a:t>
            </a:r>
            <a:endParaRPr lang="en-US" sz="1750" dirty="0"/>
          </a:p>
        </p:txBody>
      </p:sp>
      <p:sp>
        <p:nvSpPr>
          <p:cNvPr id="6" name="Text 3"/>
          <p:cNvSpPr/>
          <p:nvPr/>
        </p:nvSpPr>
        <p:spPr>
          <a:xfrm>
            <a:off x="4880253" y="5085040"/>
            <a:ext cx="8963858" cy="362903"/>
          </a:xfrm>
          <a:prstGeom prst="rect">
            <a:avLst/>
          </a:prstGeom>
          <a:noFill/>
          <a:ln/>
        </p:spPr>
        <p:txBody>
          <a:bodyPr wrap="non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amirmohammadfataei@yahoo.com</a:t>
            </a:r>
            <a:endParaRPr lang="en-US" sz="17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E908EB-53BA-CFA8-BAE5-C87CC1280047}"/>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7DAD0B19-5B68-9171-BE5C-53018629B8C5}"/>
              </a:ext>
            </a:extLst>
          </p:cNvPr>
          <p:cNvSpPr/>
          <p:nvPr/>
        </p:nvSpPr>
        <p:spPr>
          <a:xfrm>
            <a:off x="793790" y="1572458"/>
            <a:ext cx="5670590" cy="708779"/>
          </a:xfrm>
          <a:prstGeom prst="rect">
            <a:avLst/>
          </a:prstGeom>
          <a:noFill/>
          <a:ln/>
        </p:spPr>
        <p:txBody>
          <a:bodyPr wrap="none" lIns="0" tIns="0" rIns="0" bIns="0" rtlCol="0" anchor="t"/>
          <a:lstStyle/>
          <a:p>
            <a:pPr marL="0" indent="0" algn="l">
              <a:lnSpc>
                <a:spcPts val="5550"/>
              </a:lnSpc>
              <a:buNone/>
            </a:pPr>
            <a:r>
              <a:rPr lang="en-US" sz="4450" dirty="0">
                <a:solidFill>
                  <a:srgbClr val="373B48"/>
                </a:solidFill>
                <a:latin typeface="Mona Sans Semi Bold" pitchFamily="34" charset="0"/>
                <a:ea typeface="Mona Sans Semi Bold" pitchFamily="34" charset="-122"/>
                <a:cs typeface="Mona Sans Semi Bold" pitchFamily="34" charset="-120"/>
              </a:rPr>
              <a:t>About the Author</a:t>
            </a:r>
            <a:endParaRPr lang="en-US" sz="4450" dirty="0"/>
          </a:p>
        </p:txBody>
      </p:sp>
      <p:pic>
        <p:nvPicPr>
          <p:cNvPr id="3" name="Image 0" descr="preencoded.png">
            <a:extLst>
              <a:ext uri="{FF2B5EF4-FFF2-40B4-BE49-F238E27FC236}">
                <a16:creationId xmlns:a16="http://schemas.microsoft.com/office/drawing/2014/main" id="{36E050EB-E6F5-CF38-131F-218A8E70D142}"/>
              </a:ext>
            </a:extLst>
          </p:cNvPr>
          <p:cNvPicPr>
            <a:picLocks noChangeAspect="1"/>
          </p:cNvPicPr>
          <p:nvPr/>
        </p:nvPicPr>
        <p:blipFill>
          <a:blip r:embed="rId3"/>
          <a:stretch>
            <a:fillRect/>
          </a:stretch>
        </p:blipFill>
        <p:spPr>
          <a:xfrm>
            <a:off x="793790" y="2876550"/>
            <a:ext cx="3525441" cy="3525441"/>
          </a:xfrm>
          <a:prstGeom prst="rect">
            <a:avLst/>
          </a:prstGeom>
        </p:spPr>
      </p:pic>
      <p:sp>
        <p:nvSpPr>
          <p:cNvPr id="4" name="Text 1">
            <a:extLst>
              <a:ext uri="{FF2B5EF4-FFF2-40B4-BE49-F238E27FC236}">
                <a16:creationId xmlns:a16="http://schemas.microsoft.com/office/drawing/2014/main" id="{F4FFB1E8-99C5-995F-A567-BC7CBC5918D1}"/>
              </a:ext>
            </a:extLst>
          </p:cNvPr>
          <p:cNvSpPr/>
          <p:nvPr/>
        </p:nvSpPr>
        <p:spPr>
          <a:xfrm>
            <a:off x="4880253" y="2848213"/>
            <a:ext cx="3342680" cy="354330"/>
          </a:xfrm>
          <a:prstGeom prst="rect">
            <a:avLst/>
          </a:prstGeom>
          <a:noFill/>
          <a:ln/>
        </p:spPr>
        <p:txBody>
          <a:bodyPr wrap="none" lIns="0" tIns="0" rIns="0" bIns="0" rtlCol="0" anchor="t"/>
          <a:lstStyle/>
          <a:p>
            <a:pPr marL="0" indent="0" algn="l">
              <a:lnSpc>
                <a:spcPts val="2750"/>
              </a:lnSpc>
              <a:buNone/>
            </a:pPr>
            <a:r>
              <a:rPr lang="en-US" sz="2200" b="1" dirty="0">
                <a:solidFill>
                  <a:srgbClr val="C00000"/>
                </a:solidFill>
                <a:latin typeface="Mona Sans Semi Bold" pitchFamily="34" charset="0"/>
                <a:ea typeface="Mona Sans Semi Bold" pitchFamily="34" charset="-122"/>
                <a:cs typeface="Mona Sans Semi Bold" pitchFamily="34" charset="-120"/>
              </a:rPr>
              <a:t>Amir Mohammad Fataei</a:t>
            </a:r>
            <a:endParaRPr lang="en-US" sz="2200" b="1" dirty="0">
              <a:solidFill>
                <a:srgbClr val="C00000"/>
              </a:solidFill>
            </a:endParaRPr>
          </a:p>
        </p:txBody>
      </p:sp>
      <p:sp>
        <p:nvSpPr>
          <p:cNvPr id="5" name="Text 2">
            <a:extLst>
              <a:ext uri="{FF2B5EF4-FFF2-40B4-BE49-F238E27FC236}">
                <a16:creationId xmlns:a16="http://schemas.microsoft.com/office/drawing/2014/main" id="{F1F7A3A7-9064-C093-BC3B-ECAB13D325D2}"/>
              </a:ext>
            </a:extLst>
          </p:cNvPr>
          <p:cNvSpPr/>
          <p:nvPr/>
        </p:nvSpPr>
        <p:spPr>
          <a:xfrm>
            <a:off x="4880253" y="3429357"/>
            <a:ext cx="8963858" cy="1451610"/>
          </a:xfrm>
          <a:prstGeom prst="rect">
            <a:avLst/>
          </a:prstGeom>
          <a:noFill/>
          <a:ln/>
        </p:spPr>
        <p:txBody>
          <a:bodyPr wrap="squar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BBA student at Islamic Azad University, Central Tehran Branch, focusing on organizational management and process improvement in healthcare. Currently an Administrative and Research Staff Member at Elm Motahhar Salamat Educational Institute.</a:t>
            </a:r>
            <a:endParaRPr lang="en-US" sz="1750" dirty="0"/>
          </a:p>
        </p:txBody>
      </p:sp>
      <p:sp>
        <p:nvSpPr>
          <p:cNvPr id="6" name="Text 3">
            <a:extLst>
              <a:ext uri="{FF2B5EF4-FFF2-40B4-BE49-F238E27FC236}">
                <a16:creationId xmlns:a16="http://schemas.microsoft.com/office/drawing/2014/main" id="{83F01A2D-D601-0CD6-AFD3-9FAB6A0D8639}"/>
              </a:ext>
            </a:extLst>
          </p:cNvPr>
          <p:cNvSpPr/>
          <p:nvPr/>
        </p:nvSpPr>
        <p:spPr>
          <a:xfrm>
            <a:off x="4880253" y="5085040"/>
            <a:ext cx="8963858" cy="362903"/>
          </a:xfrm>
          <a:prstGeom prst="rect">
            <a:avLst/>
          </a:prstGeom>
          <a:noFill/>
          <a:ln/>
        </p:spPr>
        <p:txBody>
          <a:bodyPr wrap="non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amirmohammadfataei@yahoo.com</a:t>
            </a:r>
            <a:endParaRPr lang="en-US" sz="1750" dirty="0"/>
          </a:p>
        </p:txBody>
      </p:sp>
      <p:pic>
        <p:nvPicPr>
          <p:cNvPr id="8" name="Content Placeholder 4" descr="A person with a beard&#10;&#10;AI-generated content may be incorrect.">
            <a:extLst>
              <a:ext uri="{FF2B5EF4-FFF2-40B4-BE49-F238E27FC236}">
                <a16:creationId xmlns:a16="http://schemas.microsoft.com/office/drawing/2014/main" id="{BC1D2C75-897E-90D8-4566-69DF332900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79926" y="396801"/>
            <a:ext cx="1828800" cy="2351314"/>
          </a:xfrm>
          <a:prstGeom prst="ellipse">
            <a:avLst/>
          </a:prstGeom>
          <a:ln w="63500" cap="rnd">
            <a:solidFill>
              <a:schemeClr val="accent4">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Picture 6" descr="A logo with a black background&#10;&#10;Description automatically generated">
            <a:extLst>
              <a:ext uri="{FF2B5EF4-FFF2-40B4-BE49-F238E27FC236}">
                <a16:creationId xmlns:a16="http://schemas.microsoft.com/office/drawing/2014/main" id="{C9ED93CC-96EC-B2C6-79E4-E4D6BFFD4B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94265" y="6401991"/>
            <a:ext cx="2657336" cy="1228932"/>
          </a:xfrm>
          <a:prstGeom prst="rect">
            <a:avLst/>
          </a:prstGeom>
        </p:spPr>
      </p:pic>
      <p:sp>
        <p:nvSpPr>
          <p:cNvPr id="9" name="TextBox 8">
            <a:extLst>
              <a:ext uri="{FF2B5EF4-FFF2-40B4-BE49-F238E27FC236}">
                <a16:creationId xmlns:a16="http://schemas.microsoft.com/office/drawing/2014/main" id="{5F09C49E-4D97-1F8F-9675-F17B65DF0A24}"/>
              </a:ext>
            </a:extLst>
          </p:cNvPr>
          <p:cNvSpPr txBox="1"/>
          <p:nvPr/>
        </p:nvSpPr>
        <p:spPr>
          <a:xfrm>
            <a:off x="6874974" y="7630923"/>
            <a:ext cx="4661799" cy="307777"/>
          </a:xfrm>
          <a:prstGeom prst="rect">
            <a:avLst/>
          </a:prstGeom>
          <a:noFill/>
        </p:spPr>
        <p:txBody>
          <a:bodyPr wrap="square" rtlCol="0">
            <a:spAutoFit/>
          </a:bodyPr>
          <a:lstStyle/>
          <a:p>
            <a:r>
              <a:rPr lang="en-US" sz="1400" dirty="0">
                <a:solidFill>
                  <a:schemeClr val="accent2">
                    <a:lumMod val="75000"/>
                  </a:schemeClr>
                </a:solidFill>
                <a:latin typeface="HGMaruGothicMPRO" panose="020B0400000000000000" pitchFamily="34" charset="-128"/>
                <a:ea typeface="HGMaruGothicMPRO" panose="020B0400000000000000" pitchFamily="34" charset="-128"/>
                <a:cs typeface="Tahoma" panose="020B0604030504040204" pitchFamily="34" charset="0"/>
              </a:rPr>
              <a:t>Richmond Hill College</a:t>
            </a:r>
          </a:p>
        </p:txBody>
      </p:sp>
      <p:pic>
        <p:nvPicPr>
          <p:cNvPr id="10" name="Picture 9" descr="A logo with a black background&#10;&#10;AI-generated content may be incorrect.">
            <a:extLst>
              <a:ext uri="{FF2B5EF4-FFF2-40B4-BE49-F238E27FC236}">
                <a16:creationId xmlns:a16="http://schemas.microsoft.com/office/drawing/2014/main" id="{3910E8B4-F362-CD8B-2B7C-861285AC89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09093" y="6404568"/>
            <a:ext cx="1828800" cy="1534132"/>
          </a:xfrm>
          <a:prstGeom prst="rect">
            <a:avLst/>
          </a:prstGeom>
        </p:spPr>
      </p:pic>
    </p:spTree>
    <p:extLst>
      <p:ext uri="{BB962C8B-B14F-4D97-AF65-F5344CB8AC3E}">
        <p14:creationId xmlns:p14="http://schemas.microsoft.com/office/powerpoint/2010/main" val="26099854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44260" y="757118"/>
            <a:ext cx="7655481" cy="1328976"/>
          </a:xfrm>
          <a:prstGeom prst="rect">
            <a:avLst/>
          </a:prstGeom>
          <a:noFill/>
          <a:ln/>
        </p:spPr>
        <p:txBody>
          <a:bodyPr wrap="square" lIns="0" tIns="0" rIns="0" bIns="0" rtlCol="0" anchor="t"/>
          <a:lstStyle/>
          <a:p>
            <a:pPr marL="0" indent="0" algn="l">
              <a:lnSpc>
                <a:spcPts val="5200"/>
              </a:lnSpc>
              <a:buNone/>
            </a:pPr>
            <a:r>
              <a:rPr lang="en-US" sz="4150" dirty="0">
                <a:solidFill>
                  <a:srgbClr val="373B48"/>
                </a:solidFill>
                <a:latin typeface="Mona Sans Semi Bold" pitchFamily="34" charset="0"/>
                <a:ea typeface="Mona Sans Semi Bold" pitchFamily="34" charset="-122"/>
                <a:cs typeface="Mona Sans Semi Bold" pitchFamily="34" charset="-120"/>
              </a:rPr>
              <a:t>The Need for Business Management in Healthcare</a:t>
            </a:r>
            <a:endParaRPr lang="en-US" sz="4150" dirty="0"/>
          </a:p>
        </p:txBody>
      </p:sp>
      <p:sp>
        <p:nvSpPr>
          <p:cNvPr id="4" name="Shape 1"/>
          <p:cNvSpPr/>
          <p:nvPr/>
        </p:nvSpPr>
        <p:spPr>
          <a:xfrm>
            <a:off x="744260" y="2405063"/>
            <a:ext cx="3721418" cy="2763560"/>
          </a:xfrm>
          <a:prstGeom prst="roundRect">
            <a:avLst>
              <a:gd name="adj" fmla="val 3232"/>
            </a:avLst>
          </a:prstGeom>
          <a:solidFill>
            <a:srgbClr val="E2E4E9"/>
          </a:solidFill>
          <a:ln w="7620">
            <a:solidFill>
              <a:srgbClr val="C8CACF"/>
            </a:solidFill>
            <a:prstDash val="solid"/>
          </a:ln>
        </p:spPr>
        <p:txBody>
          <a:bodyPr/>
          <a:lstStyle/>
          <a:p>
            <a:endParaRPr lang="en-US"/>
          </a:p>
        </p:txBody>
      </p:sp>
      <p:sp>
        <p:nvSpPr>
          <p:cNvPr id="5" name="Shape 2"/>
          <p:cNvSpPr/>
          <p:nvPr/>
        </p:nvSpPr>
        <p:spPr>
          <a:xfrm>
            <a:off x="964525" y="2625328"/>
            <a:ext cx="637937" cy="637937"/>
          </a:xfrm>
          <a:prstGeom prst="roundRect">
            <a:avLst>
              <a:gd name="adj" fmla="val 14332270"/>
            </a:avLst>
          </a:prstGeom>
          <a:solidFill>
            <a:srgbClr val="373B48"/>
          </a:solidFill>
          <a:ln/>
        </p:spPr>
        <p:txBody>
          <a:bodyPr/>
          <a:lstStyle/>
          <a:p>
            <a:endParaRPr lang="en-US"/>
          </a:p>
        </p:txBody>
      </p:sp>
      <p:pic>
        <p:nvPicPr>
          <p:cNvPr id="6" name="Image 1" descr="preencoded.png"/>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39904" y="2800707"/>
            <a:ext cx="287060" cy="287060"/>
          </a:xfrm>
          <a:prstGeom prst="rect">
            <a:avLst/>
          </a:prstGeom>
        </p:spPr>
      </p:pic>
      <p:sp>
        <p:nvSpPr>
          <p:cNvPr id="7" name="Text 3"/>
          <p:cNvSpPr/>
          <p:nvPr/>
        </p:nvSpPr>
        <p:spPr>
          <a:xfrm>
            <a:off x="964525" y="3475911"/>
            <a:ext cx="3280886" cy="664607"/>
          </a:xfrm>
          <a:prstGeom prst="rect">
            <a:avLst/>
          </a:prstGeom>
          <a:noFill/>
          <a:ln/>
        </p:spPr>
        <p:txBody>
          <a:bodyPr wrap="square" lIns="0" tIns="0" rIns="0" bIns="0" rtlCol="0" anchor="t"/>
          <a:lstStyle/>
          <a:p>
            <a:pPr marL="0" indent="0" algn="l">
              <a:lnSpc>
                <a:spcPts val="2600"/>
              </a:lnSpc>
              <a:buNone/>
            </a:pPr>
            <a:r>
              <a:rPr lang="en-US" sz="2050" dirty="0">
                <a:solidFill>
                  <a:srgbClr val="52586B"/>
                </a:solidFill>
                <a:latin typeface="Mona Sans Semi Bold" pitchFamily="34" charset="0"/>
                <a:ea typeface="Mona Sans Semi Bold" pitchFamily="34" charset="-122"/>
                <a:cs typeface="Mona Sans Semi Bold" pitchFamily="34" charset="-120"/>
              </a:rPr>
              <a:t>Enhance Patient Outcomes</a:t>
            </a:r>
            <a:endParaRPr lang="en-US" sz="2050" dirty="0"/>
          </a:p>
        </p:txBody>
      </p:sp>
      <p:sp>
        <p:nvSpPr>
          <p:cNvPr id="8" name="Text 4"/>
          <p:cNvSpPr/>
          <p:nvPr/>
        </p:nvSpPr>
        <p:spPr>
          <a:xfrm>
            <a:off x="964525" y="4268033"/>
            <a:ext cx="3280886" cy="680323"/>
          </a:xfrm>
          <a:prstGeom prst="rect">
            <a:avLst/>
          </a:prstGeom>
          <a:noFill/>
          <a:ln/>
        </p:spPr>
        <p:txBody>
          <a:bodyPr wrap="square" lIns="0" tIns="0" rIns="0" bIns="0" rtlCol="0" anchor="t"/>
          <a:lstStyle/>
          <a:p>
            <a:pPr marL="0" indent="0" algn="l">
              <a:lnSpc>
                <a:spcPts val="2650"/>
              </a:lnSpc>
              <a:buNone/>
            </a:pPr>
            <a:r>
              <a:rPr lang="en-US" sz="1650" dirty="0">
                <a:solidFill>
                  <a:srgbClr val="52586B"/>
                </a:solidFill>
                <a:latin typeface="Funnel Sans" pitchFamily="34" charset="0"/>
                <a:ea typeface="Funnel Sans" pitchFamily="34" charset="-122"/>
                <a:cs typeface="Funnel Sans" pitchFamily="34" charset="-120"/>
              </a:rPr>
              <a:t>Improving the quality and effectiveness of patient care.</a:t>
            </a:r>
            <a:endParaRPr lang="en-US" sz="1650" dirty="0"/>
          </a:p>
        </p:txBody>
      </p:sp>
      <p:sp>
        <p:nvSpPr>
          <p:cNvPr id="9" name="Shape 5"/>
          <p:cNvSpPr/>
          <p:nvPr/>
        </p:nvSpPr>
        <p:spPr>
          <a:xfrm>
            <a:off x="4678323" y="2405063"/>
            <a:ext cx="3721418" cy="2763560"/>
          </a:xfrm>
          <a:prstGeom prst="roundRect">
            <a:avLst>
              <a:gd name="adj" fmla="val 3232"/>
            </a:avLst>
          </a:prstGeom>
          <a:solidFill>
            <a:srgbClr val="E2E4E9"/>
          </a:solidFill>
          <a:ln w="7620">
            <a:solidFill>
              <a:srgbClr val="C8CACF"/>
            </a:solidFill>
            <a:prstDash val="solid"/>
          </a:ln>
        </p:spPr>
        <p:txBody>
          <a:bodyPr/>
          <a:lstStyle/>
          <a:p>
            <a:endParaRPr lang="en-US"/>
          </a:p>
        </p:txBody>
      </p:sp>
      <p:sp>
        <p:nvSpPr>
          <p:cNvPr id="10" name="Shape 6"/>
          <p:cNvSpPr/>
          <p:nvPr/>
        </p:nvSpPr>
        <p:spPr>
          <a:xfrm>
            <a:off x="4898588" y="2625328"/>
            <a:ext cx="637937" cy="637937"/>
          </a:xfrm>
          <a:prstGeom prst="roundRect">
            <a:avLst>
              <a:gd name="adj" fmla="val 14332270"/>
            </a:avLst>
          </a:prstGeom>
          <a:solidFill>
            <a:srgbClr val="373B48"/>
          </a:solidFill>
          <a:ln/>
        </p:spPr>
        <p:txBody>
          <a:bodyPr/>
          <a:lstStyle/>
          <a:p>
            <a:endParaRPr lang="en-US"/>
          </a:p>
        </p:txBody>
      </p:sp>
      <p:pic>
        <p:nvPicPr>
          <p:cNvPr id="11" name="Image 2" descr="preencoded.png"/>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73968" y="2800707"/>
            <a:ext cx="287060" cy="287060"/>
          </a:xfrm>
          <a:prstGeom prst="rect">
            <a:avLst/>
          </a:prstGeom>
        </p:spPr>
      </p:pic>
      <p:sp>
        <p:nvSpPr>
          <p:cNvPr id="12" name="Text 7"/>
          <p:cNvSpPr/>
          <p:nvPr/>
        </p:nvSpPr>
        <p:spPr>
          <a:xfrm>
            <a:off x="4898588" y="3475911"/>
            <a:ext cx="2810828" cy="332303"/>
          </a:xfrm>
          <a:prstGeom prst="rect">
            <a:avLst/>
          </a:prstGeom>
          <a:noFill/>
          <a:ln/>
        </p:spPr>
        <p:txBody>
          <a:bodyPr wrap="none" lIns="0" tIns="0" rIns="0" bIns="0" rtlCol="0" anchor="t"/>
          <a:lstStyle/>
          <a:p>
            <a:pPr marL="0" indent="0" algn="l">
              <a:lnSpc>
                <a:spcPts val="2600"/>
              </a:lnSpc>
              <a:buNone/>
            </a:pPr>
            <a:r>
              <a:rPr lang="en-US" sz="2050" dirty="0">
                <a:solidFill>
                  <a:srgbClr val="52586B"/>
                </a:solidFill>
                <a:latin typeface="Mona Sans Semi Bold" pitchFamily="34" charset="0"/>
                <a:ea typeface="Mona Sans Semi Bold" pitchFamily="34" charset="-122"/>
                <a:cs typeface="Mona Sans Semi Bold" pitchFamily="34" charset="-120"/>
              </a:rPr>
              <a:t>Streamline Workflows</a:t>
            </a:r>
            <a:endParaRPr lang="en-US" sz="2050" dirty="0"/>
          </a:p>
        </p:txBody>
      </p:sp>
      <p:sp>
        <p:nvSpPr>
          <p:cNvPr id="13" name="Text 8"/>
          <p:cNvSpPr/>
          <p:nvPr/>
        </p:nvSpPr>
        <p:spPr>
          <a:xfrm>
            <a:off x="4898588" y="3935730"/>
            <a:ext cx="3280886" cy="680323"/>
          </a:xfrm>
          <a:prstGeom prst="rect">
            <a:avLst/>
          </a:prstGeom>
          <a:noFill/>
          <a:ln/>
        </p:spPr>
        <p:txBody>
          <a:bodyPr wrap="square" lIns="0" tIns="0" rIns="0" bIns="0" rtlCol="0" anchor="t"/>
          <a:lstStyle/>
          <a:p>
            <a:pPr marL="0" indent="0" algn="l">
              <a:lnSpc>
                <a:spcPts val="2650"/>
              </a:lnSpc>
              <a:buNone/>
            </a:pPr>
            <a:r>
              <a:rPr lang="en-US" sz="1650" dirty="0">
                <a:solidFill>
                  <a:srgbClr val="52586B"/>
                </a:solidFill>
                <a:latin typeface="Funnel Sans" pitchFamily="34" charset="0"/>
                <a:ea typeface="Funnel Sans" pitchFamily="34" charset="-122"/>
                <a:cs typeface="Funnel Sans" pitchFamily="34" charset="-120"/>
              </a:rPr>
              <a:t>Creating more efficient and organized operational processes.</a:t>
            </a:r>
            <a:endParaRPr lang="en-US" sz="1650" dirty="0"/>
          </a:p>
        </p:txBody>
      </p:sp>
      <p:sp>
        <p:nvSpPr>
          <p:cNvPr id="14" name="Shape 9"/>
          <p:cNvSpPr/>
          <p:nvPr/>
        </p:nvSpPr>
        <p:spPr>
          <a:xfrm>
            <a:off x="744260" y="5381268"/>
            <a:ext cx="7655481" cy="2091095"/>
          </a:xfrm>
          <a:prstGeom prst="roundRect">
            <a:avLst>
              <a:gd name="adj" fmla="val 4271"/>
            </a:avLst>
          </a:prstGeom>
          <a:solidFill>
            <a:srgbClr val="E2E4E9"/>
          </a:solidFill>
          <a:ln w="7620">
            <a:solidFill>
              <a:srgbClr val="C8CACF"/>
            </a:solidFill>
            <a:prstDash val="solid"/>
          </a:ln>
        </p:spPr>
        <p:txBody>
          <a:bodyPr/>
          <a:lstStyle/>
          <a:p>
            <a:endParaRPr lang="en-US"/>
          </a:p>
        </p:txBody>
      </p:sp>
      <p:sp>
        <p:nvSpPr>
          <p:cNvPr id="15" name="Shape 10"/>
          <p:cNvSpPr/>
          <p:nvPr/>
        </p:nvSpPr>
        <p:spPr>
          <a:xfrm>
            <a:off x="964525" y="5601533"/>
            <a:ext cx="637937" cy="637937"/>
          </a:xfrm>
          <a:prstGeom prst="roundRect">
            <a:avLst>
              <a:gd name="adj" fmla="val 14332270"/>
            </a:avLst>
          </a:prstGeom>
          <a:solidFill>
            <a:srgbClr val="373B48"/>
          </a:solidFill>
          <a:ln/>
        </p:spPr>
        <p:txBody>
          <a:bodyPr/>
          <a:lstStyle/>
          <a:p>
            <a:endParaRPr lang="en-US"/>
          </a:p>
        </p:txBody>
      </p:sp>
      <p:pic>
        <p:nvPicPr>
          <p:cNvPr id="16" name="Image 3" descr="preencoded.png"/>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39904" y="5776913"/>
            <a:ext cx="287060" cy="287060"/>
          </a:xfrm>
          <a:prstGeom prst="rect">
            <a:avLst/>
          </a:prstGeom>
        </p:spPr>
      </p:pic>
      <p:sp>
        <p:nvSpPr>
          <p:cNvPr id="17" name="Text 11"/>
          <p:cNvSpPr/>
          <p:nvPr/>
        </p:nvSpPr>
        <p:spPr>
          <a:xfrm>
            <a:off x="964525" y="6452116"/>
            <a:ext cx="2922984" cy="332303"/>
          </a:xfrm>
          <a:prstGeom prst="rect">
            <a:avLst/>
          </a:prstGeom>
          <a:noFill/>
          <a:ln/>
        </p:spPr>
        <p:txBody>
          <a:bodyPr wrap="none" lIns="0" tIns="0" rIns="0" bIns="0" rtlCol="0" anchor="t"/>
          <a:lstStyle/>
          <a:p>
            <a:pPr marL="0" indent="0" algn="l">
              <a:lnSpc>
                <a:spcPts val="2600"/>
              </a:lnSpc>
              <a:buNone/>
            </a:pPr>
            <a:r>
              <a:rPr lang="en-US" sz="2050" dirty="0">
                <a:solidFill>
                  <a:srgbClr val="52586B"/>
                </a:solidFill>
                <a:latin typeface="Mona Sans Semi Bold" pitchFamily="34" charset="0"/>
                <a:ea typeface="Mona Sans Semi Bold" pitchFamily="34" charset="-122"/>
                <a:cs typeface="Mona Sans Semi Bold" pitchFamily="34" charset="-120"/>
              </a:rPr>
              <a:t>Cost-Effective Delivery</a:t>
            </a:r>
            <a:endParaRPr lang="en-US" sz="2050" dirty="0"/>
          </a:p>
        </p:txBody>
      </p:sp>
      <p:sp>
        <p:nvSpPr>
          <p:cNvPr id="18" name="Text 12"/>
          <p:cNvSpPr/>
          <p:nvPr/>
        </p:nvSpPr>
        <p:spPr>
          <a:xfrm>
            <a:off x="964525" y="6911935"/>
            <a:ext cx="7214949" cy="340162"/>
          </a:xfrm>
          <a:prstGeom prst="rect">
            <a:avLst/>
          </a:prstGeom>
          <a:noFill/>
          <a:ln/>
        </p:spPr>
        <p:txBody>
          <a:bodyPr wrap="none" lIns="0" tIns="0" rIns="0" bIns="0" rtlCol="0" anchor="t"/>
          <a:lstStyle/>
          <a:p>
            <a:pPr marL="0" indent="0" algn="l">
              <a:lnSpc>
                <a:spcPts val="2650"/>
              </a:lnSpc>
              <a:buNone/>
            </a:pPr>
            <a:r>
              <a:rPr lang="en-US" sz="1650" dirty="0">
                <a:solidFill>
                  <a:srgbClr val="52586B"/>
                </a:solidFill>
                <a:latin typeface="Funnel Sans" pitchFamily="34" charset="0"/>
                <a:ea typeface="Funnel Sans" pitchFamily="34" charset="-122"/>
                <a:cs typeface="Funnel Sans" pitchFamily="34" charset="-120"/>
              </a:rPr>
              <a:t>Ensuring services are delivered efficiently without compromising quality.</a:t>
            </a:r>
            <a:endParaRPr lang="en-US" sz="16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793790" y="1935956"/>
            <a:ext cx="12736592" cy="708779"/>
          </a:xfrm>
          <a:prstGeom prst="rect">
            <a:avLst/>
          </a:prstGeom>
          <a:noFill/>
          <a:ln/>
        </p:spPr>
        <p:txBody>
          <a:bodyPr wrap="none" lIns="0" tIns="0" rIns="0" bIns="0" rtlCol="0" anchor="t"/>
          <a:lstStyle/>
          <a:p>
            <a:pPr marL="0" indent="0" algn="l">
              <a:lnSpc>
                <a:spcPts val="5550"/>
              </a:lnSpc>
              <a:buNone/>
            </a:pPr>
            <a:r>
              <a:rPr lang="en-US" sz="4450" dirty="0">
                <a:solidFill>
                  <a:srgbClr val="373B48"/>
                </a:solidFill>
                <a:latin typeface="Mona Sans Semi Bold" pitchFamily="34" charset="0"/>
                <a:ea typeface="Mona Sans Semi Bold" pitchFamily="34" charset="-122"/>
                <a:cs typeface="Mona Sans Semi Bold" pitchFamily="34" charset="-120"/>
              </a:rPr>
              <a:t>What is Business Process Optimization (BPO)?</a:t>
            </a:r>
            <a:endParaRPr lang="en-US" sz="4450" dirty="0"/>
          </a:p>
        </p:txBody>
      </p:sp>
      <p:sp>
        <p:nvSpPr>
          <p:cNvPr id="3" name="Text 1"/>
          <p:cNvSpPr/>
          <p:nvPr/>
        </p:nvSpPr>
        <p:spPr>
          <a:xfrm>
            <a:off x="793790" y="3098363"/>
            <a:ext cx="13042821" cy="362903"/>
          </a:xfrm>
          <a:prstGeom prst="rect">
            <a:avLst/>
          </a:prstGeom>
          <a:noFill/>
          <a:ln/>
        </p:spPr>
        <p:txBody>
          <a:bodyPr wrap="non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BPO applies business principles to healthcare to identify bottlenecks, reduce duplication, and optimize resource allocation.</a:t>
            </a:r>
            <a:endParaRPr lang="en-US" sz="1750" dirty="0"/>
          </a:p>
        </p:txBody>
      </p:sp>
      <p:pic>
        <p:nvPicPr>
          <p:cNvPr id="4" name="Image 0" descr="preencoded.png"/>
          <p:cNvPicPr>
            <a:picLocks noChangeAspect="1"/>
          </p:cNvPicPr>
          <p:nvPr/>
        </p:nvPicPr>
        <p:blipFill>
          <a:blip r:embed="rId3"/>
          <a:stretch>
            <a:fillRect/>
          </a:stretch>
        </p:blipFill>
        <p:spPr>
          <a:xfrm>
            <a:off x="793790" y="3716417"/>
            <a:ext cx="4347567" cy="907256"/>
          </a:xfrm>
          <a:prstGeom prst="rect">
            <a:avLst/>
          </a:prstGeom>
        </p:spPr>
      </p:pic>
      <p:sp>
        <p:nvSpPr>
          <p:cNvPr id="5" name="Text 2"/>
          <p:cNvSpPr/>
          <p:nvPr/>
        </p:nvSpPr>
        <p:spPr>
          <a:xfrm>
            <a:off x="1020604" y="4850487"/>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52586B"/>
                </a:solidFill>
                <a:latin typeface="Mona Sans Semi Bold" pitchFamily="34" charset="0"/>
                <a:ea typeface="Mona Sans Semi Bold" pitchFamily="34" charset="-122"/>
                <a:cs typeface="Mona Sans Semi Bold" pitchFamily="34" charset="-120"/>
              </a:rPr>
              <a:t>Process Mapping</a:t>
            </a:r>
            <a:endParaRPr lang="en-US" sz="2200" dirty="0"/>
          </a:p>
        </p:txBody>
      </p:sp>
      <p:sp>
        <p:nvSpPr>
          <p:cNvPr id="6" name="Text 3"/>
          <p:cNvSpPr/>
          <p:nvPr/>
        </p:nvSpPr>
        <p:spPr>
          <a:xfrm>
            <a:off x="1020604" y="5340906"/>
            <a:ext cx="3893939" cy="725805"/>
          </a:xfrm>
          <a:prstGeom prst="rect">
            <a:avLst/>
          </a:prstGeom>
          <a:noFill/>
          <a:ln/>
        </p:spPr>
        <p:txBody>
          <a:bodyPr wrap="squar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Visualizing current workflows to understand operations.</a:t>
            </a:r>
            <a:endParaRPr lang="en-US" sz="1750" dirty="0"/>
          </a:p>
        </p:txBody>
      </p:sp>
      <p:pic>
        <p:nvPicPr>
          <p:cNvPr id="7" name="Image 1" descr="preencoded.png"/>
          <p:cNvPicPr>
            <a:picLocks noChangeAspect="1"/>
          </p:cNvPicPr>
          <p:nvPr/>
        </p:nvPicPr>
        <p:blipFill>
          <a:blip r:embed="rId4"/>
          <a:stretch>
            <a:fillRect/>
          </a:stretch>
        </p:blipFill>
        <p:spPr>
          <a:xfrm>
            <a:off x="5141357" y="3716417"/>
            <a:ext cx="4347567" cy="907256"/>
          </a:xfrm>
          <a:prstGeom prst="rect">
            <a:avLst/>
          </a:prstGeom>
        </p:spPr>
      </p:pic>
      <p:sp>
        <p:nvSpPr>
          <p:cNvPr id="8" name="Text 4"/>
          <p:cNvSpPr/>
          <p:nvPr/>
        </p:nvSpPr>
        <p:spPr>
          <a:xfrm>
            <a:off x="5368171" y="4850487"/>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52586B"/>
                </a:solidFill>
                <a:latin typeface="Mona Sans Semi Bold" pitchFamily="34" charset="0"/>
                <a:ea typeface="Mona Sans Semi Bold" pitchFamily="34" charset="-122"/>
                <a:cs typeface="Mona Sans Semi Bold" pitchFamily="34" charset="-120"/>
              </a:rPr>
              <a:t>Workflow Redesign</a:t>
            </a:r>
            <a:endParaRPr lang="en-US" sz="2200" dirty="0"/>
          </a:p>
        </p:txBody>
      </p:sp>
      <p:sp>
        <p:nvSpPr>
          <p:cNvPr id="9" name="Text 5"/>
          <p:cNvSpPr/>
          <p:nvPr/>
        </p:nvSpPr>
        <p:spPr>
          <a:xfrm>
            <a:off x="5368171" y="5340906"/>
            <a:ext cx="3893939" cy="725805"/>
          </a:xfrm>
          <a:prstGeom prst="rect">
            <a:avLst/>
          </a:prstGeom>
          <a:noFill/>
          <a:ln/>
        </p:spPr>
        <p:txBody>
          <a:bodyPr wrap="squar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Implementing new, more efficient operational structures.</a:t>
            </a:r>
            <a:endParaRPr lang="en-US" sz="1750" dirty="0"/>
          </a:p>
        </p:txBody>
      </p:sp>
      <p:pic>
        <p:nvPicPr>
          <p:cNvPr id="10" name="Image 2" descr="preencoded.png"/>
          <p:cNvPicPr>
            <a:picLocks noChangeAspect="1"/>
          </p:cNvPicPr>
          <p:nvPr/>
        </p:nvPicPr>
        <p:blipFill>
          <a:blip r:embed="rId5"/>
          <a:stretch>
            <a:fillRect/>
          </a:stretch>
        </p:blipFill>
        <p:spPr>
          <a:xfrm>
            <a:off x="9488924" y="3716417"/>
            <a:ext cx="4347567" cy="907256"/>
          </a:xfrm>
          <a:prstGeom prst="rect">
            <a:avLst/>
          </a:prstGeom>
        </p:spPr>
      </p:pic>
      <p:sp>
        <p:nvSpPr>
          <p:cNvPr id="11" name="Text 6"/>
          <p:cNvSpPr/>
          <p:nvPr/>
        </p:nvSpPr>
        <p:spPr>
          <a:xfrm>
            <a:off x="9715738" y="4850487"/>
            <a:ext cx="3494008" cy="354330"/>
          </a:xfrm>
          <a:prstGeom prst="rect">
            <a:avLst/>
          </a:prstGeom>
          <a:noFill/>
          <a:ln/>
        </p:spPr>
        <p:txBody>
          <a:bodyPr wrap="none" lIns="0" tIns="0" rIns="0" bIns="0" rtlCol="0" anchor="t"/>
          <a:lstStyle/>
          <a:p>
            <a:pPr marL="0" indent="0" algn="l">
              <a:lnSpc>
                <a:spcPts val="2750"/>
              </a:lnSpc>
              <a:buNone/>
            </a:pPr>
            <a:r>
              <a:rPr lang="en-US" sz="2200" dirty="0">
                <a:solidFill>
                  <a:srgbClr val="52586B"/>
                </a:solidFill>
                <a:latin typeface="Mona Sans Semi Bold" pitchFamily="34" charset="0"/>
                <a:ea typeface="Mona Sans Semi Bold" pitchFamily="34" charset="-122"/>
                <a:cs typeface="Mona Sans Semi Bold" pitchFamily="34" charset="-120"/>
              </a:rPr>
              <a:t>Continuous Improvement</a:t>
            </a:r>
            <a:endParaRPr lang="en-US" sz="2200" dirty="0"/>
          </a:p>
        </p:txBody>
      </p:sp>
      <p:sp>
        <p:nvSpPr>
          <p:cNvPr id="12" name="Text 7"/>
          <p:cNvSpPr/>
          <p:nvPr/>
        </p:nvSpPr>
        <p:spPr>
          <a:xfrm>
            <a:off x="9715738" y="5340906"/>
            <a:ext cx="3893939" cy="725805"/>
          </a:xfrm>
          <a:prstGeom prst="rect">
            <a:avLst/>
          </a:prstGeom>
          <a:noFill/>
          <a:ln/>
        </p:spPr>
        <p:txBody>
          <a:bodyPr wrap="squar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Ongoing efforts to refine and enhance processes.</a:t>
            </a:r>
            <a:endParaRPr lang="en-US" sz="17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546021" y="428982"/>
            <a:ext cx="7365444" cy="487561"/>
          </a:xfrm>
          <a:prstGeom prst="rect">
            <a:avLst/>
          </a:prstGeom>
          <a:noFill/>
          <a:ln/>
        </p:spPr>
        <p:txBody>
          <a:bodyPr wrap="none" lIns="0" tIns="0" rIns="0" bIns="0" rtlCol="0" anchor="t"/>
          <a:lstStyle/>
          <a:p>
            <a:pPr marL="0" indent="0" algn="l">
              <a:lnSpc>
                <a:spcPts val="3800"/>
              </a:lnSpc>
              <a:buNone/>
            </a:pPr>
            <a:r>
              <a:rPr lang="en-US" sz="3050" dirty="0">
                <a:solidFill>
                  <a:srgbClr val="373B48"/>
                </a:solidFill>
                <a:latin typeface="Mona Sans Semi Bold" pitchFamily="34" charset="0"/>
                <a:ea typeface="Mona Sans Semi Bold" pitchFamily="34" charset="-122"/>
                <a:cs typeface="Mona Sans Semi Bold" pitchFamily="34" charset="-120"/>
              </a:rPr>
              <a:t>Methodology: Mixed-Method Approach</a:t>
            </a:r>
            <a:endParaRPr lang="en-US" sz="3050" dirty="0"/>
          </a:p>
        </p:txBody>
      </p:sp>
      <p:sp>
        <p:nvSpPr>
          <p:cNvPr id="3" name="Text 1"/>
          <p:cNvSpPr/>
          <p:nvPr/>
        </p:nvSpPr>
        <p:spPr>
          <a:xfrm>
            <a:off x="546021" y="1306473"/>
            <a:ext cx="2340293" cy="292537"/>
          </a:xfrm>
          <a:prstGeom prst="rect">
            <a:avLst/>
          </a:prstGeom>
          <a:noFill/>
          <a:ln/>
        </p:spPr>
        <p:txBody>
          <a:bodyPr wrap="none" lIns="0" tIns="0" rIns="0" bIns="0" rtlCol="0" anchor="t"/>
          <a:lstStyle/>
          <a:p>
            <a:pPr marL="0" indent="0" algn="l">
              <a:lnSpc>
                <a:spcPts val="2300"/>
              </a:lnSpc>
              <a:buNone/>
            </a:pPr>
            <a:r>
              <a:rPr lang="en-US" sz="1800" dirty="0">
                <a:solidFill>
                  <a:srgbClr val="373B48"/>
                </a:solidFill>
                <a:latin typeface="Mona Sans Semi Bold" pitchFamily="34" charset="0"/>
                <a:ea typeface="Mona Sans Semi Bold" pitchFamily="34" charset="-122"/>
                <a:cs typeface="Mona Sans Semi Bold" pitchFamily="34" charset="-120"/>
              </a:rPr>
              <a:t>Literature Review</a:t>
            </a:r>
            <a:endParaRPr lang="en-US" sz="1800" dirty="0"/>
          </a:p>
        </p:txBody>
      </p:sp>
      <p:sp>
        <p:nvSpPr>
          <p:cNvPr id="4" name="Text 2"/>
          <p:cNvSpPr/>
          <p:nvPr/>
        </p:nvSpPr>
        <p:spPr>
          <a:xfrm>
            <a:off x="546021" y="1754981"/>
            <a:ext cx="6578918" cy="249555"/>
          </a:xfrm>
          <a:prstGeom prst="rect">
            <a:avLst/>
          </a:prstGeom>
          <a:noFill/>
          <a:ln/>
        </p:spPr>
        <p:txBody>
          <a:bodyPr wrap="none" lIns="0" tIns="0" rIns="0" bIns="0" rtlCol="0" anchor="t"/>
          <a:lstStyle/>
          <a:p>
            <a:pPr marL="0" indent="0" algn="l">
              <a:lnSpc>
                <a:spcPts val="1950"/>
              </a:lnSpc>
              <a:buNone/>
            </a:pPr>
            <a:r>
              <a:rPr lang="en-US" sz="1200" dirty="0">
                <a:solidFill>
                  <a:srgbClr val="52586B"/>
                </a:solidFill>
                <a:latin typeface="Funnel Sans" pitchFamily="34" charset="0"/>
                <a:ea typeface="Funnel Sans" pitchFamily="34" charset="-122"/>
                <a:cs typeface="Funnel Sans" pitchFamily="34" charset="-120"/>
              </a:rPr>
              <a:t>Comprehensive analysis of existing research on BPO in healthcare.</a:t>
            </a:r>
            <a:endParaRPr lang="en-US" sz="1200" dirty="0"/>
          </a:p>
        </p:txBody>
      </p:sp>
      <p:pic>
        <p:nvPicPr>
          <p:cNvPr id="5" name="Image 0" descr="preencoded.png"/>
          <p:cNvPicPr>
            <a:picLocks noChangeAspect="1"/>
          </p:cNvPicPr>
          <p:nvPr/>
        </p:nvPicPr>
        <p:blipFill>
          <a:blip r:embed="rId3"/>
          <a:stretch>
            <a:fillRect/>
          </a:stretch>
        </p:blipFill>
        <p:spPr>
          <a:xfrm>
            <a:off x="546021" y="2180034"/>
            <a:ext cx="6578918" cy="6578918"/>
          </a:xfrm>
          <a:prstGeom prst="rect">
            <a:avLst/>
          </a:prstGeom>
        </p:spPr>
      </p:pic>
      <p:sp>
        <p:nvSpPr>
          <p:cNvPr id="6" name="Text 3"/>
          <p:cNvSpPr/>
          <p:nvPr/>
        </p:nvSpPr>
        <p:spPr>
          <a:xfrm>
            <a:off x="7513082" y="1306473"/>
            <a:ext cx="2340293" cy="292537"/>
          </a:xfrm>
          <a:prstGeom prst="rect">
            <a:avLst/>
          </a:prstGeom>
          <a:noFill/>
          <a:ln/>
        </p:spPr>
        <p:txBody>
          <a:bodyPr wrap="none" lIns="0" tIns="0" rIns="0" bIns="0" rtlCol="0" anchor="t"/>
          <a:lstStyle/>
          <a:p>
            <a:pPr marL="0" indent="0" algn="l">
              <a:lnSpc>
                <a:spcPts val="2300"/>
              </a:lnSpc>
              <a:buNone/>
            </a:pPr>
            <a:r>
              <a:rPr lang="en-US" sz="1800" dirty="0">
                <a:solidFill>
                  <a:srgbClr val="373B48"/>
                </a:solidFill>
                <a:latin typeface="Mona Sans Semi Bold" pitchFamily="34" charset="0"/>
                <a:ea typeface="Mona Sans Semi Bold" pitchFamily="34" charset="-122"/>
                <a:cs typeface="Mona Sans Semi Bold" pitchFamily="34" charset="-120"/>
              </a:rPr>
              <a:t>Case Analyses</a:t>
            </a:r>
            <a:endParaRPr lang="en-US" sz="1800" dirty="0"/>
          </a:p>
        </p:txBody>
      </p:sp>
      <p:sp>
        <p:nvSpPr>
          <p:cNvPr id="7" name="Text 4"/>
          <p:cNvSpPr/>
          <p:nvPr/>
        </p:nvSpPr>
        <p:spPr>
          <a:xfrm>
            <a:off x="7513082" y="1754981"/>
            <a:ext cx="6578918" cy="499110"/>
          </a:xfrm>
          <a:prstGeom prst="rect">
            <a:avLst/>
          </a:prstGeom>
          <a:noFill/>
          <a:ln/>
        </p:spPr>
        <p:txBody>
          <a:bodyPr wrap="square" lIns="0" tIns="0" rIns="0" bIns="0" rtlCol="0" anchor="t"/>
          <a:lstStyle/>
          <a:p>
            <a:pPr marL="0" indent="0" algn="l">
              <a:lnSpc>
                <a:spcPts val="1950"/>
              </a:lnSpc>
              <a:buNone/>
            </a:pPr>
            <a:r>
              <a:rPr lang="en-US" sz="1200" dirty="0">
                <a:solidFill>
                  <a:srgbClr val="52586B"/>
                </a:solidFill>
                <a:latin typeface="Funnel Sans" pitchFamily="34" charset="0"/>
                <a:ea typeface="Funnel Sans" pitchFamily="34" charset="-122"/>
                <a:cs typeface="Funnel Sans" pitchFamily="34" charset="-120"/>
              </a:rPr>
              <a:t>Examination of hospitals implementing BPO tools like Lean Management and Six Sigma in nursing units.</a:t>
            </a:r>
            <a:endParaRPr lang="en-US" sz="1200" dirty="0"/>
          </a:p>
        </p:txBody>
      </p:sp>
      <p:pic>
        <p:nvPicPr>
          <p:cNvPr id="8" name="Image 1" descr="preencoded.png"/>
          <p:cNvPicPr>
            <a:picLocks noChangeAspect="1"/>
          </p:cNvPicPr>
          <p:nvPr/>
        </p:nvPicPr>
        <p:blipFill>
          <a:blip r:embed="rId4"/>
          <a:stretch>
            <a:fillRect/>
          </a:stretch>
        </p:blipFill>
        <p:spPr>
          <a:xfrm>
            <a:off x="7513082" y="2429589"/>
            <a:ext cx="6578918" cy="657891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2835235"/>
          </a:xfrm>
          <a:prstGeom prst="rect">
            <a:avLst/>
          </a:prstGeom>
        </p:spPr>
      </p:pic>
      <p:sp>
        <p:nvSpPr>
          <p:cNvPr id="3" name="Text 0"/>
          <p:cNvSpPr/>
          <p:nvPr/>
        </p:nvSpPr>
        <p:spPr>
          <a:xfrm>
            <a:off x="793790" y="3817620"/>
            <a:ext cx="6837164" cy="708779"/>
          </a:xfrm>
          <a:prstGeom prst="rect">
            <a:avLst/>
          </a:prstGeom>
          <a:noFill/>
          <a:ln/>
        </p:spPr>
        <p:txBody>
          <a:bodyPr wrap="none" lIns="0" tIns="0" rIns="0" bIns="0" rtlCol="0" anchor="t"/>
          <a:lstStyle/>
          <a:p>
            <a:pPr marL="0" indent="0" algn="l">
              <a:lnSpc>
                <a:spcPts val="5550"/>
              </a:lnSpc>
              <a:buNone/>
            </a:pPr>
            <a:r>
              <a:rPr lang="en-US" sz="4450" dirty="0">
                <a:solidFill>
                  <a:srgbClr val="373B48"/>
                </a:solidFill>
                <a:latin typeface="Mona Sans Semi Bold" pitchFamily="34" charset="0"/>
                <a:ea typeface="Mona Sans Semi Bold" pitchFamily="34" charset="-122"/>
                <a:cs typeface="Mona Sans Semi Bold" pitchFamily="34" charset="-120"/>
              </a:rPr>
              <a:t>Key BPO Tools in Nursing</a:t>
            </a:r>
            <a:endParaRPr lang="en-US" sz="4450" dirty="0"/>
          </a:p>
        </p:txBody>
      </p:sp>
      <p:sp>
        <p:nvSpPr>
          <p:cNvPr id="4" name="Shape 1"/>
          <p:cNvSpPr/>
          <p:nvPr/>
        </p:nvSpPr>
        <p:spPr>
          <a:xfrm>
            <a:off x="793790" y="5206722"/>
            <a:ext cx="6407944" cy="2040493"/>
          </a:xfrm>
          <a:prstGeom prst="roundRect">
            <a:avLst>
              <a:gd name="adj" fmla="val 7170"/>
            </a:avLst>
          </a:prstGeom>
          <a:solidFill>
            <a:srgbClr val="FFFFFF">
              <a:alpha val="95000"/>
            </a:srgbClr>
          </a:solidFill>
          <a:ln/>
        </p:spPr>
        <p:txBody>
          <a:bodyPr/>
          <a:lstStyle/>
          <a:p>
            <a:endParaRPr lang="en-US"/>
          </a:p>
        </p:txBody>
      </p:sp>
      <p:sp>
        <p:nvSpPr>
          <p:cNvPr id="5" name="Shape 2"/>
          <p:cNvSpPr/>
          <p:nvPr/>
        </p:nvSpPr>
        <p:spPr>
          <a:xfrm>
            <a:off x="793790" y="5176242"/>
            <a:ext cx="6407944" cy="121920"/>
          </a:xfrm>
          <a:prstGeom prst="roundRect">
            <a:avLst>
              <a:gd name="adj" fmla="val 78139"/>
            </a:avLst>
          </a:prstGeom>
          <a:solidFill>
            <a:srgbClr val="373B48"/>
          </a:solidFill>
          <a:ln/>
        </p:spPr>
        <p:txBody>
          <a:bodyPr/>
          <a:lstStyle/>
          <a:p>
            <a:endParaRPr lang="en-US"/>
          </a:p>
        </p:txBody>
      </p:sp>
      <p:sp>
        <p:nvSpPr>
          <p:cNvPr id="6" name="Shape 3"/>
          <p:cNvSpPr/>
          <p:nvPr/>
        </p:nvSpPr>
        <p:spPr>
          <a:xfrm>
            <a:off x="3657540" y="4866561"/>
            <a:ext cx="680442" cy="680442"/>
          </a:xfrm>
          <a:prstGeom prst="roundRect">
            <a:avLst>
              <a:gd name="adj" fmla="val 134383"/>
            </a:avLst>
          </a:prstGeom>
          <a:solidFill>
            <a:srgbClr val="373B48"/>
          </a:solidFill>
          <a:ln/>
        </p:spPr>
        <p:txBody>
          <a:bodyPr/>
          <a:lstStyle/>
          <a:p>
            <a:endParaRPr lang="en-US"/>
          </a:p>
        </p:txBody>
      </p:sp>
      <p:pic>
        <p:nvPicPr>
          <p:cNvPr id="7" name="Image 1" descr="preencoded.png"/>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61614" y="5070634"/>
            <a:ext cx="272177" cy="272177"/>
          </a:xfrm>
          <a:prstGeom prst="rect">
            <a:avLst/>
          </a:prstGeom>
        </p:spPr>
      </p:pic>
      <p:sp>
        <p:nvSpPr>
          <p:cNvPr id="8" name="Text 4"/>
          <p:cNvSpPr/>
          <p:nvPr/>
        </p:nvSpPr>
        <p:spPr>
          <a:xfrm>
            <a:off x="1051084" y="5773698"/>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52586B"/>
                </a:solidFill>
                <a:latin typeface="Mona Sans Semi Bold" pitchFamily="34" charset="0"/>
                <a:ea typeface="Mona Sans Semi Bold" pitchFamily="34" charset="-122"/>
                <a:cs typeface="Mona Sans Semi Bold" pitchFamily="34" charset="-120"/>
              </a:rPr>
              <a:t>Lean Management</a:t>
            </a:r>
            <a:endParaRPr lang="en-US" sz="2200" dirty="0"/>
          </a:p>
        </p:txBody>
      </p:sp>
      <p:sp>
        <p:nvSpPr>
          <p:cNvPr id="9" name="Text 5"/>
          <p:cNvSpPr/>
          <p:nvPr/>
        </p:nvSpPr>
        <p:spPr>
          <a:xfrm>
            <a:off x="1051084" y="6264116"/>
            <a:ext cx="5893356" cy="725805"/>
          </a:xfrm>
          <a:prstGeom prst="rect">
            <a:avLst/>
          </a:prstGeom>
          <a:noFill/>
          <a:ln/>
        </p:spPr>
        <p:txBody>
          <a:bodyPr wrap="squar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Focuses on minimizing waste while maximizing value in patient care.</a:t>
            </a:r>
            <a:endParaRPr lang="en-US" sz="1750" dirty="0"/>
          </a:p>
        </p:txBody>
      </p:sp>
      <p:sp>
        <p:nvSpPr>
          <p:cNvPr id="10" name="Shape 6"/>
          <p:cNvSpPr/>
          <p:nvPr/>
        </p:nvSpPr>
        <p:spPr>
          <a:xfrm>
            <a:off x="7428548" y="5206722"/>
            <a:ext cx="6408063" cy="2040493"/>
          </a:xfrm>
          <a:prstGeom prst="roundRect">
            <a:avLst>
              <a:gd name="adj" fmla="val 7170"/>
            </a:avLst>
          </a:prstGeom>
          <a:solidFill>
            <a:srgbClr val="FFFFFF">
              <a:alpha val="95000"/>
            </a:srgbClr>
          </a:solidFill>
          <a:ln/>
        </p:spPr>
        <p:txBody>
          <a:bodyPr/>
          <a:lstStyle/>
          <a:p>
            <a:endParaRPr lang="en-US"/>
          </a:p>
        </p:txBody>
      </p:sp>
      <p:sp>
        <p:nvSpPr>
          <p:cNvPr id="11" name="Shape 7"/>
          <p:cNvSpPr/>
          <p:nvPr/>
        </p:nvSpPr>
        <p:spPr>
          <a:xfrm>
            <a:off x="7428548" y="5176242"/>
            <a:ext cx="6408063" cy="121920"/>
          </a:xfrm>
          <a:prstGeom prst="roundRect">
            <a:avLst>
              <a:gd name="adj" fmla="val 78139"/>
            </a:avLst>
          </a:prstGeom>
          <a:solidFill>
            <a:srgbClr val="373B48"/>
          </a:solidFill>
          <a:ln/>
        </p:spPr>
        <p:txBody>
          <a:bodyPr/>
          <a:lstStyle/>
          <a:p>
            <a:endParaRPr lang="en-US"/>
          </a:p>
        </p:txBody>
      </p:sp>
      <p:sp>
        <p:nvSpPr>
          <p:cNvPr id="12" name="Shape 8"/>
          <p:cNvSpPr/>
          <p:nvPr/>
        </p:nvSpPr>
        <p:spPr>
          <a:xfrm>
            <a:off x="10292298" y="4866561"/>
            <a:ext cx="680442" cy="680442"/>
          </a:xfrm>
          <a:prstGeom prst="roundRect">
            <a:avLst>
              <a:gd name="adj" fmla="val 134383"/>
            </a:avLst>
          </a:prstGeom>
          <a:solidFill>
            <a:srgbClr val="373B48"/>
          </a:solidFill>
          <a:ln/>
        </p:spPr>
        <p:txBody>
          <a:bodyPr/>
          <a:lstStyle/>
          <a:p>
            <a:endParaRPr lang="en-US"/>
          </a:p>
        </p:txBody>
      </p:sp>
      <p:pic>
        <p:nvPicPr>
          <p:cNvPr id="13" name="Image 2" descr="preencoded.png"/>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496371" y="5070634"/>
            <a:ext cx="272177" cy="272177"/>
          </a:xfrm>
          <a:prstGeom prst="rect">
            <a:avLst/>
          </a:prstGeom>
        </p:spPr>
      </p:pic>
      <p:sp>
        <p:nvSpPr>
          <p:cNvPr id="14" name="Text 9"/>
          <p:cNvSpPr/>
          <p:nvPr/>
        </p:nvSpPr>
        <p:spPr>
          <a:xfrm>
            <a:off x="7685842" y="5773698"/>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52586B"/>
                </a:solidFill>
                <a:latin typeface="Mona Sans Semi Bold" pitchFamily="34" charset="0"/>
                <a:ea typeface="Mona Sans Semi Bold" pitchFamily="34" charset="-122"/>
                <a:cs typeface="Mona Sans Semi Bold" pitchFamily="34" charset="-120"/>
              </a:rPr>
              <a:t>Six Sigma</a:t>
            </a:r>
            <a:endParaRPr lang="en-US" sz="2200" dirty="0"/>
          </a:p>
        </p:txBody>
      </p:sp>
      <p:sp>
        <p:nvSpPr>
          <p:cNvPr id="15" name="Text 10"/>
          <p:cNvSpPr/>
          <p:nvPr/>
        </p:nvSpPr>
        <p:spPr>
          <a:xfrm>
            <a:off x="7685842" y="6264116"/>
            <a:ext cx="5893475" cy="725805"/>
          </a:xfrm>
          <a:prstGeom prst="rect">
            <a:avLst/>
          </a:prstGeom>
          <a:noFill/>
          <a:ln/>
        </p:spPr>
        <p:txBody>
          <a:bodyPr wrap="squar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A data-driven approach to eliminate defects and improve processes.</a:t>
            </a:r>
            <a:endParaRPr lang="en-US" sz="17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p:nvPr/>
        </p:nvSpPr>
        <p:spPr>
          <a:xfrm>
            <a:off x="793790" y="2585323"/>
            <a:ext cx="10119955" cy="708779"/>
          </a:xfrm>
          <a:prstGeom prst="rect">
            <a:avLst/>
          </a:prstGeom>
          <a:noFill/>
          <a:ln/>
        </p:spPr>
        <p:txBody>
          <a:bodyPr wrap="none" lIns="0" tIns="0" rIns="0" bIns="0" rtlCol="0" anchor="t"/>
          <a:lstStyle/>
          <a:p>
            <a:pPr marL="0" indent="0" algn="l">
              <a:lnSpc>
                <a:spcPts val="5550"/>
              </a:lnSpc>
              <a:buNone/>
            </a:pPr>
            <a:r>
              <a:rPr lang="en-US" sz="4450" dirty="0">
                <a:solidFill>
                  <a:srgbClr val="373B48"/>
                </a:solidFill>
                <a:latin typeface="Mona Sans Semi Bold" pitchFamily="34" charset="0"/>
                <a:ea typeface="Mona Sans Semi Bold" pitchFamily="34" charset="-122"/>
                <a:cs typeface="Mona Sans Semi Bold" pitchFamily="34" charset="-120"/>
              </a:rPr>
              <a:t>Measurable Improvements from BPO</a:t>
            </a:r>
            <a:endParaRPr lang="en-US" sz="4450" dirty="0"/>
          </a:p>
        </p:txBody>
      </p:sp>
      <p:sp>
        <p:nvSpPr>
          <p:cNvPr id="3" name="Shape 1"/>
          <p:cNvSpPr/>
          <p:nvPr/>
        </p:nvSpPr>
        <p:spPr>
          <a:xfrm>
            <a:off x="793790" y="3861078"/>
            <a:ext cx="3400306" cy="283488"/>
          </a:xfrm>
          <a:prstGeom prst="roundRect">
            <a:avLst>
              <a:gd name="adj" fmla="val 33606"/>
            </a:avLst>
          </a:prstGeom>
          <a:solidFill>
            <a:srgbClr val="E2E4E9"/>
          </a:solidFill>
          <a:ln w="7620">
            <a:solidFill>
              <a:srgbClr val="C8CACF"/>
            </a:solidFill>
            <a:prstDash val="solid"/>
          </a:ln>
        </p:spPr>
        <p:txBody>
          <a:bodyPr/>
          <a:lstStyle/>
          <a:p>
            <a:endParaRPr lang="en-US"/>
          </a:p>
        </p:txBody>
      </p:sp>
      <p:sp>
        <p:nvSpPr>
          <p:cNvPr id="4" name="Shape 2"/>
          <p:cNvSpPr/>
          <p:nvPr/>
        </p:nvSpPr>
        <p:spPr>
          <a:xfrm>
            <a:off x="793790" y="3861078"/>
            <a:ext cx="1020008" cy="283488"/>
          </a:xfrm>
          <a:prstGeom prst="roundRect">
            <a:avLst>
              <a:gd name="adj" fmla="val 33606"/>
            </a:avLst>
          </a:prstGeom>
          <a:solidFill>
            <a:srgbClr val="373B48"/>
          </a:solidFill>
          <a:ln/>
        </p:spPr>
        <p:txBody>
          <a:bodyPr/>
          <a:lstStyle/>
          <a:p>
            <a:endParaRPr lang="en-US"/>
          </a:p>
        </p:txBody>
      </p:sp>
      <p:sp>
        <p:nvSpPr>
          <p:cNvPr id="5" name="Text 3"/>
          <p:cNvSpPr/>
          <p:nvPr/>
        </p:nvSpPr>
        <p:spPr>
          <a:xfrm>
            <a:off x="4364117" y="3861078"/>
            <a:ext cx="588288" cy="283488"/>
          </a:xfrm>
          <a:prstGeom prst="rect">
            <a:avLst/>
          </a:prstGeom>
          <a:noFill/>
          <a:ln/>
        </p:spPr>
        <p:txBody>
          <a:bodyPr wrap="none" lIns="0" tIns="0" rIns="0" bIns="0" rtlCol="0" anchor="t"/>
          <a:lstStyle/>
          <a:p>
            <a:pPr marL="0" indent="0" algn="l">
              <a:lnSpc>
                <a:spcPts val="2200"/>
              </a:lnSpc>
              <a:buNone/>
            </a:pPr>
            <a:r>
              <a:rPr lang="en-US" sz="2200" dirty="0">
                <a:solidFill>
                  <a:srgbClr val="52586B"/>
                </a:solidFill>
                <a:latin typeface="Mona Sans Semi Bold" pitchFamily="34" charset="0"/>
                <a:ea typeface="Mona Sans Semi Bold" pitchFamily="34" charset="-122"/>
                <a:cs typeface="Mona Sans Semi Bold" pitchFamily="34" charset="-120"/>
              </a:rPr>
              <a:t>30%</a:t>
            </a:r>
            <a:endParaRPr lang="en-US" sz="2200" dirty="0"/>
          </a:p>
        </p:txBody>
      </p:sp>
      <p:sp>
        <p:nvSpPr>
          <p:cNvPr id="6" name="Text 4"/>
          <p:cNvSpPr/>
          <p:nvPr/>
        </p:nvSpPr>
        <p:spPr>
          <a:xfrm>
            <a:off x="793790" y="4427934"/>
            <a:ext cx="3867745" cy="354330"/>
          </a:xfrm>
          <a:prstGeom prst="rect">
            <a:avLst/>
          </a:prstGeom>
          <a:noFill/>
          <a:ln/>
        </p:spPr>
        <p:txBody>
          <a:bodyPr wrap="none" lIns="0" tIns="0" rIns="0" bIns="0" rtlCol="0" anchor="t"/>
          <a:lstStyle/>
          <a:p>
            <a:pPr marL="0" indent="0" algn="l">
              <a:lnSpc>
                <a:spcPts val="2750"/>
              </a:lnSpc>
              <a:buNone/>
            </a:pPr>
            <a:r>
              <a:rPr lang="en-US" sz="2200" dirty="0">
                <a:solidFill>
                  <a:srgbClr val="52586B"/>
                </a:solidFill>
                <a:latin typeface="Mona Sans Semi Bold" pitchFamily="34" charset="0"/>
                <a:ea typeface="Mona Sans Semi Bold" pitchFamily="34" charset="-122"/>
                <a:cs typeface="Mona Sans Semi Bold" pitchFamily="34" charset="-120"/>
              </a:rPr>
              <a:t>Reduced Patient Wait Times</a:t>
            </a:r>
            <a:endParaRPr lang="en-US" sz="2200" dirty="0"/>
          </a:p>
        </p:txBody>
      </p:sp>
      <p:sp>
        <p:nvSpPr>
          <p:cNvPr id="7" name="Text 5"/>
          <p:cNvSpPr/>
          <p:nvPr/>
        </p:nvSpPr>
        <p:spPr>
          <a:xfrm>
            <a:off x="793790" y="4918353"/>
            <a:ext cx="4158615" cy="725805"/>
          </a:xfrm>
          <a:prstGeom prst="rect">
            <a:avLst/>
          </a:prstGeom>
          <a:noFill/>
          <a:ln/>
        </p:spPr>
        <p:txBody>
          <a:bodyPr wrap="squar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Patients experience faster access to care and services.</a:t>
            </a:r>
            <a:endParaRPr lang="en-US" sz="1750" dirty="0"/>
          </a:p>
        </p:txBody>
      </p:sp>
      <p:sp>
        <p:nvSpPr>
          <p:cNvPr id="8" name="Shape 6"/>
          <p:cNvSpPr/>
          <p:nvPr/>
        </p:nvSpPr>
        <p:spPr>
          <a:xfrm>
            <a:off x="5235893" y="3861078"/>
            <a:ext cx="3407331" cy="283488"/>
          </a:xfrm>
          <a:prstGeom prst="roundRect">
            <a:avLst>
              <a:gd name="adj" fmla="val 33606"/>
            </a:avLst>
          </a:prstGeom>
          <a:solidFill>
            <a:srgbClr val="E2E4E9"/>
          </a:solidFill>
          <a:ln w="7620">
            <a:solidFill>
              <a:srgbClr val="C8CACF"/>
            </a:solidFill>
            <a:prstDash val="solid"/>
          </a:ln>
        </p:spPr>
        <p:txBody>
          <a:bodyPr/>
          <a:lstStyle/>
          <a:p>
            <a:endParaRPr lang="en-US"/>
          </a:p>
        </p:txBody>
      </p:sp>
      <p:sp>
        <p:nvSpPr>
          <p:cNvPr id="9" name="Shape 7"/>
          <p:cNvSpPr/>
          <p:nvPr/>
        </p:nvSpPr>
        <p:spPr>
          <a:xfrm>
            <a:off x="5235893" y="3861078"/>
            <a:ext cx="681395" cy="283488"/>
          </a:xfrm>
          <a:prstGeom prst="roundRect">
            <a:avLst>
              <a:gd name="adj" fmla="val 33606"/>
            </a:avLst>
          </a:prstGeom>
          <a:solidFill>
            <a:srgbClr val="373B48"/>
          </a:solidFill>
          <a:ln/>
        </p:spPr>
        <p:txBody>
          <a:bodyPr/>
          <a:lstStyle/>
          <a:p>
            <a:endParaRPr lang="en-US"/>
          </a:p>
        </p:txBody>
      </p:sp>
      <p:sp>
        <p:nvSpPr>
          <p:cNvPr id="10" name="Text 8"/>
          <p:cNvSpPr/>
          <p:nvPr/>
        </p:nvSpPr>
        <p:spPr>
          <a:xfrm>
            <a:off x="8813244" y="3861078"/>
            <a:ext cx="581263" cy="283488"/>
          </a:xfrm>
          <a:prstGeom prst="rect">
            <a:avLst/>
          </a:prstGeom>
          <a:noFill/>
          <a:ln/>
        </p:spPr>
        <p:txBody>
          <a:bodyPr wrap="none" lIns="0" tIns="0" rIns="0" bIns="0" rtlCol="0" anchor="t"/>
          <a:lstStyle/>
          <a:p>
            <a:pPr marL="0" indent="0" algn="l">
              <a:lnSpc>
                <a:spcPts val="2200"/>
              </a:lnSpc>
              <a:buNone/>
            </a:pPr>
            <a:r>
              <a:rPr lang="en-US" sz="2200" dirty="0">
                <a:solidFill>
                  <a:srgbClr val="52586B"/>
                </a:solidFill>
                <a:latin typeface="Mona Sans Semi Bold" pitchFamily="34" charset="0"/>
                <a:ea typeface="Mona Sans Semi Bold" pitchFamily="34" charset="-122"/>
                <a:cs typeface="Mona Sans Semi Bold" pitchFamily="34" charset="-120"/>
              </a:rPr>
              <a:t>20%</a:t>
            </a:r>
            <a:endParaRPr lang="en-US" sz="2200" dirty="0"/>
          </a:p>
        </p:txBody>
      </p:sp>
      <p:sp>
        <p:nvSpPr>
          <p:cNvPr id="11" name="Text 9"/>
          <p:cNvSpPr/>
          <p:nvPr/>
        </p:nvSpPr>
        <p:spPr>
          <a:xfrm>
            <a:off x="5235893" y="4427934"/>
            <a:ext cx="3578185" cy="354330"/>
          </a:xfrm>
          <a:prstGeom prst="rect">
            <a:avLst/>
          </a:prstGeom>
          <a:noFill/>
          <a:ln/>
        </p:spPr>
        <p:txBody>
          <a:bodyPr wrap="none" lIns="0" tIns="0" rIns="0" bIns="0" rtlCol="0" anchor="t"/>
          <a:lstStyle/>
          <a:p>
            <a:pPr marL="0" indent="0" algn="l">
              <a:lnSpc>
                <a:spcPts val="2750"/>
              </a:lnSpc>
              <a:buNone/>
            </a:pPr>
            <a:r>
              <a:rPr lang="en-US" sz="2200" dirty="0">
                <a:solidFill>
                  <a:srgbClr val="52586B"/>
                </a:solidFill>
                <a:latin typeface="Mona Sans Semi Bold" pitchFamily="34" charset="0"/>
                <a:ea typeface="Mona Sans Semi Bold" pitchFamily="34" charset="-122"/>
                <a:cs typeface="Mona Sans Semi Bold" pitchFamily="34" charset="-120"/>
              </a:rPr>
              <a:t>Balanced Nurse Workload</a:t>
            </a:r>
            <a:endParaRPr lang="en-US" sz="2200" dirty="0"/>
          </a:p>
        </p:txBody>
      </p:sp>
      <p:sp>
        <p:nvSpPr>
          <p:cNvPr id="12" name="Text 10"/>
          <p:cNvSpPr/>
          <p:nvPr/>
        </p:nvSpPr>
        <p:spPr>
          <a:xfrm>
            <a:off x="5235893" y="4918353"/>
            <a:ext cx="4158615" cy="725805"/>
          </a:xfrm>
          <a:prstGeom prst="rect">
            <a:avLst/>
          </a:prstGeom>
          <a:noFill/>
          <a:ln/>
        </p:spPr>
        <p:txBody>
          <a:bodyPr wrap="squar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More equitable distribution of tasks among nursing staff.</a:t>
            </a:r>
            <a:endParaRPr lang="en-US" sz="1750" dirty="0"/>
          </a:p>
        </p:txBody>
      </p:sp>
      <p:sp>
        <p:nvSpPr>
          <p:cNvPr id="13" name="Shape 11"/>
          <p:cNvSpPr/>
          <p:nvPr/>
        </p:nvSpPr>
        <p:spPr>
          <a:xfrm>
            <a:off x="9677995" y="3861078"/>
            <a:ext cx="3418165" cy="283488"/>
          </a:xfrm>
          <a:prstGeom prst="roundRect">
            <a:avLst>
              <a:gd name="adj" fmla="val 33606"/>
            </a:avLst>
          </a:prstGeom>
          <a:solidFill>
            <a:srgbClr val="E2E4E9"/>
          </a:solidFill>
          <a:ln w="7620">
            <a:solidFill>
              <a:srgbClr val="C8CACF"/>
            </a:solidFill>
            <a:prstDash val="solid"/>
          </a:ln>
        </p:spPr>
        <p:txBody>
          <a:bodyPr/>
          <a:lstStyle/>
          <a:p>
            <a:endParaRPr lang="en-US"/>
          </a:p>
        </p:txBody>
      </p:sp>
      <p:sp>
        <p:nvSpPr>
          <p:cNvPr id="14" name="Shape 12"/>
          <p:cNvSpPr/>
          <p:nvPr/>
        </p:nvSpPr>
        <p:spPr>
          <a:xfrm>
            <a:off x="9677995" y="3861078"/>
            <a:ext cx="854512" cy="283488"/>
          </a:xfrm>
          <a:prstGeom prst="roundRect">
            <a:avLst>
              <a:gd name="adj" fmla="val 33606"/>
            </a:avLst>
          </a:prstGeom>
          <a:solidFill>
            <a:srgbClr val="373B48"/>
          </a:solidFill>
          <a:ln/>
        </p:spPr>
        <p:txBody>
          <a:bodyPr/>
          <a:lstStyle/>
          <a:p>
            <a:endParaRPr lang="en-US"/>
          </a:p>
        </p:txBody>
      </p:sp>
      <p:sp>
        <p:nvSpPr>
          <p:cNvPr id="15" name="Text 13"/>
          <p:cNvSpPr/>
          <p:nvPr/>
        </p:nvSpPr>
        <p:spPr>
          <a:xfrm>
            <a:off x="13266182" y="3861078"/>
            <a:ext cx="570428" cy="283488"/>
          </a:xfrm>
          <a:prstGeom prst="rect">
            <a:avLst/>
          </a:prstGeom>
          <a:noFill/>
          <a:ln/>
        </p:spPr>
        <p:txBody>
          <a:bodyPr wrap="none" lIns="0" tIns="0" rIns="0" bIns="0" rtlCol="0" anchor="t"/>
          <a:lstStyle/>
          <a:p>
            <a:pPr marL="0" indent="0" algn="l">
              <a:lnSpc>
                <a:spcPts val="2200"/>
              </a:lnSpc>
              <a:buNone/>
            </a:pPr>
            <a:r>
              <a:rPr lang="en-US" sz="2200" dirty="0">
                <a:solidFill>
                  <a:srgbClr val="52586B"/>
                </a:solidFill>
                <a:latin typeface="Mona Sans Semi Bold" pitchFamily="34" charset="0"/>
                <a:ea typeface="Mona Sans Semi Bold" pitchFamily="34" charset="-122"/>
                <a:cs typeface="Mona Sans Semi Bold" pitchFamily="34" charset="-120"/>
              </a:rPr>
              <a:t>25%</a:t>
            </a:r>
            <a:endParaRPr lang="en-US" sz="2200" dirty="0"/>
          </a:p>
        </p:txBody>
      </p:sp>
      <p:sp>
        <p:nvSpPr>
          <p:cNvPr id="16" name="Text 14"/>
          <p:cNvSpPr/>
          <p:nvPr/>
        </p:nvSpPr>
        <p:spPr>
          <a:xfrm>
            <a:off x="9677995" y="4427934"/>
            <a:ext cx="3977997" cy="354330"/>
          </a:xfrm>
          <a:prstGeom prst="rect">
            <a:avLst/>
          </a:prstGeom>
          <a:noFill/>
          <a:ln/>
        </p:spPr>
        <p:txBody>
          <a:bodyPr wrap="none" lIns="0" tIns="0" rIns="0" bIns="0" rtlCol="0" anchor="t"/>
          <a:lstStyle/>
          <a:p>
            <a:pPr marL="0" indent="0" algn="l">
              <a:lnSpc>
                <a:spcPts val="2750"/>
              </a:lnSpc>
              <a:buNone/>
            </a:pPr>
            <a:r>
              <a:rPr lang="en-US" sz="2200" dirty="0">
                <a:solidFill>
                  <a:srgbClr val="52586B"/>
                </a:solidFill>
                <a:latin typeface="Mona Sans Semi Bold" pitchFamily="34" charset="0"/>
                <a:ea typeface="Mona Sans Semi Bold" pitchFamily="34" charset="-122"/>
                <a:cs typeface="Mona Sans Semi Bold" pitchFamily="34" charset="-120"/>
              </a:rPr>
              <a:t>Enhanced Care Coordination</a:t>
            </a:r>
            <a:endParaRPr lang="en-US" sz="2200" dirty="0"/>
          </a:p>
        </p:txBody>
      </p:sp>
      <p:sp>
        <p:nvSpPr>
          <p:cNvPr id="17" name="Text 15"/>
          <p:cNvSpPr/>
          <p:nvPr/>
        </p:nvSpPr>
        <p:spPr>
          <a:xfrm>
            <a:off x="9677995" y="4918353"/>
            <a:ext cx="4158615" cy="725805"/>
          </a:xfrm>
          <a:prstGeom prst="rect">
            <a:avLst/>
          </a:prstGeom>
          <a:noFill/>
          <a:ln/>
        </p:spPr>
        <p:txBody>
          <a:bodyPr wrap="squar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Improved collaboration among multidisciplinary teams.</a:t>
            </a:r>
            <a:endParaRPr lang="en-US" sz="17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280190" y="2612231"/>
            <a:ext cx="7556421" cy="1417558"/>
          </a:xfrm>
          <a:prstGeom prst="rect">
            <a:avLst/>
          </a:prstGeom>
          <a:noFill/>
          <a:ln/>
        </p:spPr>
        <p:txBody>
          <a:bodyPr wrap="square" lIns="0" tIns="0" rIns="0" bIns="0" rtlCol="0" anchor="t"/>
          <a:lstStyle/>
          <a:p>
            <a:pPr marL="0" indent="0" algn="l">
              <a:lnSpc>
                <a:spcPts val="5550"/>
              </a:lnSpc>
              <a:buNone/>
            </a:pPr>
            <a:r>
              <a:rPr lang="en-US" sz="4450" dirty="0">
                <a:solidFill>
                  <a:srgbClr val="373B48"/>
                </a:solidFill>
                <a:latin typeface="Mona Sans Semi Bold" pitchFamily="34" charset="0"/>
                <a:ea typeface="Mona Sans Semi Bold" pitchFamily="34" charset="-122"/>
                <a:cs typeface="Mona Sans Semi Bold" pitchFamily="34" charset="-120"/>
              </a:rPr>
              <a:t>Broader Benefits of Process Optimization</a:t>
            </a:r>
            <a:endParaRPr lang="en-US" sz="4450" dirty="0"/>
          </a:p>
        </p:txBody>
      </p:sp>
      <p:sp>
        <p:nvSpPr>
          <p:cNvPr id="4" name="Text 1"/>
          <p:cNvSpPr/>
          <p:nvPr/>
        </p:nvSpPr>
        <p:spPr>
          <a:xfrm>
            <a:off x="6280190" y="4369951"/>
            <a:ext cx="7556421" cy="362903"/>
          </a:xfrm>
          <a:prstGeom prst="rect">
            <a:avLst/>
          </a:prstGeom>
          <a:noFill/>
          <a:ln/>
        </p:spPr>
        <p:txBody>
          <a:bodyPr wrap="none" lIns="0" tIns="0" rIns="0" bIns="0" rtlCol="0" anchor="t"/>
          <a:lstStyle/>
          <a:p>
            <a:pPr marL="342900" indent="-342900" algn="l">
              <a:lnSpc>
                <a:spcPts val="2850"/>
              </a:lnSpc>
              <a:buSzPct val="100000"/>
              <a:buChar char="•"/>
            </a:pPr>
            <a:r>
              <a:rPr lang="en-US" sz="1750" dirty="0">
                <a:solidFill>
                  <a:srgbClr val="52586B"/>
                </a:solidFill>
                <a:latin typeface="Funnel Sans" pitchFamily="34" charset="0"/>
                <a:ea typeface="Funnel Sans" pitchFamily="34" charset="-122"/>
                <a:cs typeface="Funnel Sans" pitchFamily="34" charset="-120"/>
              </a:rPr>
              <a:t>Better communication among multidisciplinary teams.</a:t>
            </a:r>
            <a:endParaRPr lang="en-US" sz="1750" dirty="0"/>
          </a:p>
        </p:txBody>
      </p:sp>
      <p:sp>
        <p:nvSpPr>
          <p:cNvPr id="5" name="Text 2"/>
          <p:cNvSpPr/>
          <p:nvPr/>
        </p:nvSpPr>
        <p:spPr>
          <a:xfrm>
            <a:off x="6280190" y="4812149"/>
            <a:ext cx="7556421" cy="362903"/>
          </a:xfrm>
          <a:prstGeom prst="rect">
            <a:avLst/>
          </a:prstGeom>
          <a:noFill/>
          <a:ln/>
        </p:spPr>
        <p:txBody>
          <a:bodyPr wrap="none" lIns="0" tIns="0" rIns="0" bIns="0" rtlCol="0" anchor="t"/>
          <a:lstStyle/>
          <a:p>
            <a:pPr marL="342900" indent="-342900" algn="l">
              <a:lnSpc>
                <a:spcPts val="2850"/>
              </a:lnSpc>
              <a:buSzPct val="100000"/>
              <a:buChar char="•"/>
            </a:pPr>
            <a:r>
              <a:rPr lang="en-US" sz="1750" dirty="0">
                <a:solidFill>
                  <a:srgbClr val="52586B"/>
                </a:solidFill>
                <a:latin typeface="Funnel Sans" pitchFamily="34" charset="0"/>
                <a:ea typeface="Funnel Sans" pitchFamily="34" charset="-122"/>
                <a:cs typeface="Funnel Sans" pitchFamily="34" charset="-120"/>
              </a:rPr>
              <a:t>Improved patient satisfaction scores.</a:t>
            </a:r>
            <a:endParaRPr lang="en-US" sz="1750" dirty="0"/>
          </a:p>
        </p:txBody>
      </p:sp>
      <p:sp>
        <p:nvSpPr>
          <p:cNvPr id="6" name="Text 3"/>
          <p:cNvSpPr/>
          <p:nvPr/>
        </p:nvSpPr>
        <p:spPr>
          <a:xfrm>
            <a:off x="6280190" y="5254347"/>
            <a:ext cx="7556421" cy="362903"/>
          </a:xfrm>
          <a:prstGeom prst="rect">
            <a:avLst/>
          </a:prstGeom>
          <a:noFill/>
          <a:ln/>
        </p:spPr>
        <p:txBody>
          <a:bodyPr wrap="none" lIns="0" tIns="0" rIns="0" bIns="0" rtlCol="0" anchor="t"/>
          <a:lstStyle/>
          <a:p>
            <a:pPr marL="342900" indent="-342900" algn="l">
              <a:lnSpc>
                <a:spcPts val="2850"/>
              </a:lnSpc>
              <a:buSzPct val="100000"/>
              <a:buChar char="•"/>
            </a:pPr>
            <a:r>
              <a:rPr lang="en-US" sz="1750" dirty="0">
                <a:solidFill>
                  <a:srgbClr val="52586B"/>
                </a:solidFill>
                <a:latin typeface="Funnel Sans" pitchFamily="34" charset="0"/>
                <a:ea typeface="Funnel Sans" pitchFamily="34" charset="-122"/>
                <a:cs typeface="Funnel Sans" pitchFamily="34" charset="-120"/>
              </a:rPr>
              <a:t>Enhanced data-driven decision-making for healthcare leaders.</a:t>
            </a:r>
            <a:endParaRPr lang="en-US" sz="17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2835235"/>
          </a:xfrm>
          <a:prstGeom prst="rect">
            <a:avLst/>
          </a:prstGeom>
        </p:spPr>
      </p:pic>
      <p:sp>
        <p:nvSpPr>
          <p:cNvPr id="3" name="Text 0"/>
          <p:cNvSpPr/>
          <p:nvPr/>
        </p:nvSpPr>
        <p:spPr>
          <a:xfrm>
            <a:off x="793790" y="3856315"/>
            <a:ext cx="10978991" cy="708779"/>
          </a:xfrm>
          <a:prstGeom prst="rect">
            <a:avLst/>
          </a:prstGeom>
          <a:noFill/>
          <a:ln/>
        </p:spPr>
        <p:txBody>
          <a:bodyPr wrap="none" lIns="0" tIns="0" rIns="0" bIns="0" rtlCol="0" anchor="t"/>
          <a:lstStyle/>
          <a:p>
            <a:pPr marL="0" indent="0" algn="l">
              <a:lnSpc>
                <a:spcPts val="5550"/>
              </a:lnSpc>
              <a:buNone/>
            </a:pPr>
            <a:r>
              <a:rPr lang="en-US" sz="4450" dirty="0">
                <a:solidFill>
                  <a:srgbClr val="373B48"/>
                </a:solidFill>
                <a:latin typeface="Mona Sans Semi Bold" pitchFamily="34" charset="0"/>
                <a:ea typeface="Mona Sans Semi Bold" pitchFamily="34" charset="-122"/>
                <a:cs typeface="Mona Sans Semi Bold" pitchFamily="34" charset="-120"/>
              </a:rPr>
              <a:t>Keys to Successful BPO Implementation</a:t>
            </a:r>
            <a:endParaRPr lang="en-US" sz="4450" dirty="0"/>
          </a:p>
        </p:txBody>
      </p:sp>
      <p:sp>
        <p:nvSpPr>
          <p:cNvPr id="4" name="Text 1"/>
          <p:cNvSpPr/>
          <p:nvPr/>
        </p:nvSpPr>
        <p:spPr>
          <a:xfrm>
            <a:off x="793790" y="4905256"/>
            <a:ext cx="13042821" cy="362903"/>
          </a:xfrm>
          <a:prstGeom prst="rect">
            <a:avLst/>
          </a:prstGeom>
          <a:noFill/>
          <a:ln/>
        </p:spPr>
        <p:txBody>
          <a:bodyPr wrap="non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A collaborative culture is essential to ensure efficiency gains do not compromise compassionate care.</a:t>
            </a:r>
            <a:endParaRPr lang="en-US" sz="1750" dirty="0"/>
          </a:p>
        </p:txBody>
      </p:sp>
      <p:sp>
        <p:nvSpPr>
          <p:cNvPr id="5" name="Shape 2"/>
          <p:cNvSpPr/>
          <p:nvPr/>
        </p:nvSpPr>
        <p:spPr>
          <a:xfrm>
            <a:off x="793790" y="5523309"/>
            <a:ext cx="13042821" cy="1685092"/>
          </a:xfrm>
          <a:prstGeom prst="roundRect">
            <a:avLst>
              <a:gd name="adj" fmla="val 5654"/>
            </a:avLst>
          </a:prstGeom>
          <a:solidFill>
            <a:srgbClr val="E2E4E9"/>
          </a:solidFill>
          <a:ln w="7620">
            <a:solidFill>
              <a:srgbClr val="C8CACF"/>
            </a:solidFill>
            <a:prstDash val="solid"/>
          </a:ln>
        </p:spPr>
        <p:txBody>
          <a:bodyPr/>
          <a:lstStyle/>
          <a:p>
            <a:endParaRPr lang="en-US"/>
          </a:p>
        </p:txBody>
      </p:sp>
      <p:sp>
        <p:nvSpPr>
          <p:cNvPr id="6" name="Shape 3"/>
          <p:cNvSpPr/>
          <p:nvPr/>
        </p:nvSpPr>
        <p:spPr>
          <a:xfrm>
            <a:off x="801410" y="5530929"/>
            <a:ext cx="6513790" cy="1669852"/>
          </a:xfrm>
          <a:prstGeom prst="roundRect">
            <a:avLst>
              <a:gd name="adj" fmla="val 5705"/>
            </a:avLst>
          </a:prstGeom>
          <a:solidFill>
            <a:srgbClr val="E2E4E9"/>
          </a:solidFill>
          <a:ln/>
        </p:spPr>
        <p:txBody>
          <a:bodyPr/>
          <a:lstStyle/>
          <a:p>
            <a:endParaRPr lang="en-US"/>
          </a:p>
        </p:txBody>
      </p:sp>
      <p:sp>
        <p:nvSpPr>
          <p:cNvPr id="7" name="Text 4"/>
          <p:cNvSpPr/>
          <p:nvPr/>
        </p:nvSpPr>
        <p:spPr>
          <a:xfrm>
            <a:off x="1028224" y="5757743"/>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52586B"/>
                </a:solidFill>
                <a:latin typeface="Mona Sans Semi Bold" pitchFamily="34" charset="0"/>
                <a:ea typeface="Mona Sans Semi Bold" pitchFamily="34" charset="-122"/>
                <a:cs typeface="Mona Sans Semi Bold" pitchFamily="34" charset="-120"/>
              </a:rPr>
              <a:t>Nursing Leaders</a:t>
            </a:r>
            <a:endParaRPr lang="en-US" sz="2200" dirty="0"/>
          </a:p>
        </p:txBody>
      </p:sp>
      <p:sp>
        <p:nvSpPr>
          <p:cNvPr id="8" name="Text 5"/>
          <p:cNvSpPr/>
          <p:nvPr/>
        </p:nvSpPr>
        <p:spPr>
          <a:xfrm>
            <a:off x="1028224" y="6248162"/>
            <a:ext cx="6060162" cy="362903"/>
          </a:xfrm>
          <a:prstGeom prst="rect">
            <a:avLst/>
          </a:prstGeom>
          <a:noFill/>
          <a:ln/>
        </p:spPr>
        <p:txBody>
          <a:bodyPr wrap="non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Provide clinical expertise and patient-centered perspective.</a:t>
            </a:r>
            <a:endParaRPr lang="en-US" sz="1750" dirty="0"/>
          </a:p>
        </p:txBody>
      </p:sp>
      <p:sp>
        <p:nvSpPr>
          <p:cNvPr id="9" name="Shape 6"/>
          <p:cNvSpPr/>
          <p:nvPr/>
        </p:nvSpPr>
        <p:spPr>
          <a:xfrm>
            <a:off x="7315200" y="5530929"/>
            <a:ext cx="6513790" cy="1669852"/>
          </a:xfrm>
          <a:prstGeom prst="rect">
            <a:avLst/>
          </a:prstGeom>
          <a:solidFill>
            <a:srgbClr val="E2E4E9"/>
          </a:solidFill>
          <a:ln/>
        </p:spPr>
        <p:txBody>
          <a:bodyPr/>
          <a:lstStyle/>
          <a:p>
            <a:endParaRPr lang="en-US"/>
          </a:p>
        </p:txBody>
      </p:sp>
      <p:sp>
        <p:nvSpPr>
          <p:cNvPr id="10" name="Shape 7"/>
          <p:cNvSpPr/>
          <p:nvPr/>
        </p:nvSpPr>
        <p:spPr>
          <a:xfrm>
            <a:off x="7315200" y="5530929"/>
            <a:ext cx="30480" cy="1669852"/>
          </a:xfrm>
          <a:prstGeom prst="roundRect">
            <a:avLst>
              <a:gd name="adj" fmla="val 312558"/>
            </a:avLst>
          </a:prstGeom>
          <a:solidFill>
            <a:srgbClr val="C8CACF"/>
          </a:solidFill>
          <a:ln/>
        </p:spPr>
        <p:txBody>
          <a:bodyPr/>
          <a:lstStyle/>
          <a:p>
            <a:endParaRPr lang="en-US"/>
          </a:p>
        </p:txBody>
      </p:sp>
      <p:sp>
        <p:nvSpPr>
          <p:cNvPr id="11" name="Text 8"/>
          <p:cNvSpPr/>
          <p:nvPr/>
        </p:nvSpPr>
        <p:spPr>
          <a:xfrm>
            <a:off x="7542014" y="5757743"/>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52586B"/>
                </a:solidFill>
                <a:latin typeface="Mona Sans Semi Bold" pitchFamily="34" charset="0"/>
                <a:ea typeface="Mona Sans Semi Bold" pitchFamily="34" charset="-122"/>
                <a:cs typeface="Mona Sans Semi Bold" pitchFamily="34" charset="-120"/>
              </a:rPr>
              <a:t>Business Managers</a:t>
            </a:r>
            <a:endParaRPr lang="en-US" sz="2200" dirty="0"/>
          </a:p>
        </p:txBody>
      </p:sp>
      <p:sp>
        <p:nvSpPr>
          <p:cNvPr id="12" name="Text 9"/>
          <p:cNvSpPr/>
          <p:nvPr/>
        </p:nvSpPr>
        <p:spPr>
          <a:xfrm>
            <a:off x="7542014" y="6248162"/>
            <a:ext cx="6060162" cy="725805"/>
          </a:xfrm>
          <a:prstGeom prst="rect">
            <a:avLst/>
          </a:prstGeom>
          <a:noFill/>
          <a:ln/>
        </p:spPr>
        <p:txBody>
          <a:bodyPr wrap="square" lIns="0" tIns="0" rIns="0" bIns="0" rtlCol="0" anchor="t"/>
          <a:lstStyle/>
          <a:p>
            <a:pPr marL="0" indent="0" algn="l">
              <a:lnSpc>
                <a:spcPts val="2850"/>
              </a:lnSpc>
              <a:buNone/>
            </a:pPr>
            <a:r>
              <a:rPr lang="en-US" sz="1750" dirty="0">
                <a:solidFill>
                  <a:srgbClr val="52586B"/>
                </a:solidFill>
                <a:latin typeface="Funnel Sans" pitchFamily="34" charset="0"/>
                <a:ea typeface="Funnel Sans" pitchFamily="34" charset="-122"/>
                <a:cs typeface="Funnel Sans" pitchFamily="34" charset="-120"/>
              </a:rPr>
              <a:t>Offer process optimization knowledge and strategic oversight.</a:t>
            </a:r>
            <a:endParaRPr lang="en-US" sz="17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424</Words>
  <Application>Microsoft Office PowerPoint</Application>
  <PresentationFormat>Custom</PresentationFormat>
  <Paragraphs>70</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Funnel Sans</vt:lpstr>
      <vt:lpstr>Mona Sans Semi Bold</vt:lpstr>
      <vt:lpstr>HGMaruGothicMPRO</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Soheil Najafi Mehri</cp:lastModifiedBy>
  <cp:revision>4</cp:revision>
  <dcterms:created xsi:type="dcterms:W3CDTF">2025-11-25T12:22:52Z</dcterms:created>
  <dcterms:modified xsi:type="dcterms:W3CDTF">2025-11-26T06:41:58Z</dcterms:modified>
</cp:coreProperties>
</file>