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4630400" cy="8229600"/>
  <p:notesSz cx="8229600" cy="14630400"/>
  <p:embeddedFontLst>
    <p:embeddedFont>
      <p:font typeface="HGMaruGothicMPRO" panose="020F0400000000000000" pitchFamily="34" charset="-128"/>
      <p:regular r:id="rId13"/>
    </p:embeddedFont>
    <p:embeddedFont>
      <p:font typeface="Inter" panose="020B0604020202020204" charset="0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59" d="100"/>
          <a:sy n="59" d="100"/>
        </p:scale>
        <p:origin x="1066" y="2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15869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2482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Relationship Id="rId9" Type="http://schemas.openxmlformats.org/officeDocument/2006/relationships/image" Target="../media/image14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2209562"/>
            <a:ext cx="7556421" cy="21263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Philosophy's Role in Shaping Ethical Decision-Making in Nursing Practice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6280190" y="4676061"/>
            <a:ext cx="75564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Hamed Zare, PhD Student in Nursing | Leili Yekefallah, Professor of Nursing</a:t>
            </a:r>
            <a:endParaRPr lang="en-US" sz="1750" dirty="0"/>
          </a:p>
        </p:txBody>
      </p:sp>
      <p:sp>
        <p:nvSpPr>
          <p:cNvPr id="5" name="Text 2"/>
          <p:cNvSpPr/>
          <p:nvPr/>
        </p:nvSpPr>
        <p:spPr>
          <a:xfrm>
            <a:off x="6280190" y="5657017"/>
            <a:ext cx="75564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Qazvin University of Medical Sciences, Qazvin, Iran</a:t>
            </a:r>
            <a:endParaRPr lang="en-US" sz="1750" dirty="0"/>
          </a:p>
        </p:txBody>
      </p:sp>
      <p:pic>
        <p:nvPicPr>
          <p:cNvPr id="6" name="Picture 5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EBBA9BF4-FCB0-8015-3DE1-8D519B949E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2440" y="417702"/>
            <a:ext cx="2657336" cy="122893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2F23B72-8B44-8F03-9BD4-27F55B1584CA}"/>
              </a:ext>
            </a:extLst>
          </p:cNvPr>
          <p:cNvSpPr txBox="1"/>
          <p:nvPr/>
        </p:nvSpPr>
        <p:spPr>
          <a:xfrm>
            <a:off x="7963149" y="1646634"/>
            <a:ext cx="4661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HGMaruGothicMPRO" panose="020B0400000000000000" pitchFamily="34" charset="-128"/>
                <a:ea typeface="HGMaruGothicMPRO" panose="020B0400000000000000" pitchFamily="34" charset="-128"/>
                <a:cs typeface="Tahoma" panose="020B0604030504040204" pitchFamily="34" charset="0"/>
              </a:rPr>
              <a:t>Richmond Hill College</a:t>
            </a:r>
          </a:p>
        </p:txBody>
      </p:sp>
      <p:pic>
        <p:nvPicPr>
          <p:cNvPr id="8" name="Picture 7" descr="A logo with a black background&#10;&#10;AI-generated content may be incorrect.">
            <a:extLst>
              <a:ext uri="{FF2B5EF4-FFF2-40B4-BE49-F238E27FC236}">
                <a16:creationId xmlns:a16="http://schemas.microsoft.com/office/drawing/2014/main" id="{1B4DAD6F-F55A-1CA3-371D-41379E4FABF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7268" y="420279"/>
            <a:ext cx="1828800" cy="153413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328148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Recommendations</a:t>
            </a:r>
            <a:endParaRPr lang="en-US" sz="4450" dirty="0"/>
          </a:p>
        </p:txBody>
      </p:sp>
      <p:sp>
        <p:nvSpPr>
          <p:cNvPr id="3" name="Shape 1"/>
          <p:cNvSpPr/>
          <p:nvPr/>
        </p:nvSpPr>
        <p:spPr>
          <a:xfrm>
            <a:off x="793790" y="3490555"/>
            <a:ext cx="4196358" cy="2410897"/>
          </a:xfrm>
          <a:prstGeom prst="roundRect">
            <a:avLst>
              <a:gd name="adj" fmla="val 3952"/>
            </a:avLst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 2"/>
          <p:cNvSpPr/>
          <p:nvPr/>
        </p:nvSpPr>
        <p:spPr>
          <a:xfrm>
            <a:off x="1028224" y="372498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Deeper Integration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1028224" y="4215408"/>
            <a:ext cx="3727490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Embed philosophical ethics more comprehensively into nursing curricula and continuing education programs</a:t>
            </a:r>
            <a:endParaRPr lang="en-US" sz="1750" dirty="0"/>
          </a:p>
        </p:txBody>
      </p:sp>
      <p:sp>
        <p:nvSpPr>
          <p:cNvPr id="6" name="Shape 4"/>
          <p:cNvSpPr/>
          <p:nvPr/>
        </p:nvSpPr>
        <p:spPr>
          <a:xfrm>
            <a:off x="5216962" y="3490555"/>
            <a:ext cx="4196358" cy="2410897"/>
          </a:xfrm>
          <a:prstGeom prst="roundRect">
            <a:avLst>
              <a:gd name="adj" fmla="val 3952"/>
            </a:avLst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5"/>
          <p:cNvSpPr/>
          <p:nvPr/>
        </p:nvSpPr>
        <p:spPr>
          <a:xfrm>
            <a:off x="5451396" y="372498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Empirical Research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5451396" y="4215408"/>
            <a:ext cx="3727490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Conduct studies assessing real-world impact of philosophical frameworks on patient outcomes and nurse satisfaction</a:t>
            </a:r>
            <a:endParaRPr lang="en-US" sz="1750" dirty="0"/>
          </a:p>
        </p:txBody>
      </p:sp>
      <p:sp>
        <p:nvSpPr>
          <p:cNvPr id="9" name="Shape 7"/>
          <p:cNvSpPr/>
          <p:nvPr/>
        </p:nvSpPr>
        <p:spPr>
          <a:xfrm>
            <a:off x="9640133" y="3490555"/>
            <a:ext cx="4196358" cy="2410897"/>
          </a:xfrm>
          <a:prstGeom prst="roundRect">
            <a:avLst>
              <a:gd name="adj" fmla="val 3952"/>
            </a:avLst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Text 8"/>
          <p:cNvSpPr/>
          <p:nvPr/>
        </p:nvSpPr>
        <p:spPr>
          <a:xfrm>
            <a:off x="9874568" y="3724989"/>
            <a:ext cx="2978348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Cultural Perspectives</a:t>
            </a:r>
            <a:endParaRPr lang="en-US" sz="2200" dirty="0"/>
          </a:p>
        </p:txBody>
      </p:sp>
      <p:sp>
        <p:nvSpPr>
          <p:cNvPr id="11" name="Text 9"/>
          <p:cNvSpPr/>
          <p:nvPr/>
        </p:nvSpPr>
        <p:spPr>
          <a:xfrm>
            <a:off x="9874568" y="4215408"/>
            <a:ext cx="3727490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Include diverse cultural and global viewpoints to enrich nursing ethics discourse and practice</a:t>
            </a:r>
            <a:endParaRPr lang="en-US" sz="17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09337" y="321588"/>
            <a:ext cx="3030617" cy="3655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30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About the Presenters</a:t>
            </a:r>
            <a:endParaRPr lang="en-US" sz="2300" dirty="0"/>
          </a:p>
        </p:txBody>
      </p:sp>
      <p:sp>
        <p:nvSpPr>
          <p:cNvPr id="3" name="Text 1"/>
          <p:cNvSpPr/>
          <p:nvPr/>
        </p:nvSpPr>
        <p:spPr>
          <a:xfrm>
            <a:off x="409337" y="979408"/>
            <a:ext cx="1754743" cy="2193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35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Dr. Hamed Zare</a:t>
            </a:r>
            <a:endParaRPr lang="en-US" sz="1350" dirty="0"/>
          </a:p>
        </p:txBody>
      </p:sp>
      <p:sp>
        <p:nvSpPr>
          <p:cNvPr id="4" name="Text 2"/>
          <p:cNvSpPr/>
          <p:nvPr/>
        </p:nvSpPr>
        <p:spPr>
          <a:xfrm>
            <a:off x="409337" y="1315641"/>
            <a:ext cx="6763226" cy="1871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450"/>
              </a:lnSpc>
              <a:buNone/>
            </a:pPr>
            <a:r>
              <a:rPr lang="en-US" sz="9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PhD Student in Nursing, Clinical Supervisor</a:t>
            </a:r>
            <a:endParaRPr lang="en-US" sz="900" dirty="0"/>
          </a:p>
        </p:txBody>
      </p:sp>
      <p:sp>
        <p:nvSpPr>
          <p:cNvPr id="5" name="Text 3"/>
          <p:cNvSpPr/>
          <p:nvPr/>
        </p:nvSpPr>
        <p:spPr>
          <a:xfrm>
            <a:off x="409337" y="1608058"/>
            <a:ext cx="6763226" cy="1871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450"/>
              </a:lnSpc>
              <a:buSzPct val="100000"/>
              <a:buChar char="•"/>
            </a:pPr>
            <a:r>
              <a:rPr lang="en-US" sz="9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12 years clinical hospital experience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409337" y="1836063"/>
            <a:ext cx="6763226" cy="1871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450"/>
              </a:lnSpc>
              <a:buSzPct val="100000"/>
              <a:buChar char="•"/>
            </a:pPr>
            <a:r>
              <a:rPr lang="en-US" sz="9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8 years teaching and research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09337" y="2064067"/>
            <a:ext cx="6763226" cy="1871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450"/>
              </a:lnSpc>
              <a:buSzPct val="100000"/>
              <a:buChar char="•"/>
            </a:pPr>
            <a:r>
              <a:rPr lang="en-US" sz="9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Dedicated to advancing nursing standards through evidence-based practice</a:t>
            </a:r>
            <a:endParaRPr lang="en-US" sz="900" dirty="0"/>
          </a:p>
        </p:txBody>
      </p:sp>
      <p:pic>
        <p:nvPicPr>
          <p:cNvPr id="8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337" y="2382798"/>
            <a:ext cx="6763226" cy="6763226"/>
          </a:xfrm>
          <a:prstGeom prst="rect">
            <a:avLst/>
          </a:prstGeom>
        </p:spPr>
      </p:pic>
      <p:sp>
        <p:nvSpPr>
          <p:cNvPr id="9" name="Text 6"/>
          <p:cNvSpPr/>
          <p:nvPr/>
        </p:nvSpPr>
        <p:spPr>
          <a:xfrm>
            <a:off x="7465457" y="979408"/>
            <a:ext cx="2228731" cy="2193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35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Professor Leili Yeke Fallah</a:t>
            </a:r>
            <a:endParaRPr lang="en-US" sz="1350" dirty="0"/>
          </a:p>
        </p:txBody>
      </p:sp>
      <p:sp>
        <p:nvSpPr>
          <p:cNvPr id="10" name="Text 7"/>
          <p:cNvSpPr/>
          <p:nvPr/>
        </p:nvSpPr>
        <p:spPr>
          <a:xfrm>
            <a:off x="7465457" y="1315641"/>
            <a:ext cx="6763226" cy="1871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450"/>
              </a:lnSpc>
              <a:buNone/>
            </a:pPr>
            <a:r>
              <a:rPr lang="en-US" sz="9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Full Professor of Nursing</a:t>
            </a:r>
            <a:endParaRPr lang="en-US" sz="900" dirty="0"/>
          </a:p>
        </p:txBody>
      </p:sp>
      <p:sp>
        <p:nvSpPr>
          <p:cNvPr id="11" name="Text 8"/>
          <p:cNvSpPr/>
          <p:nvPr/>
        </p:nvSpPr>
        <p:spPr>
          <a:xfrm>
            <a:off x="7465457" y="1608058"/>
            <a:ext cx="6763226" cy="1871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450"/>
              </a:lnSpc>
              <a:buSzPct val="100000"/>
              <a:buChar char="•"/>
            </a:pPr>
            <a:r>
              <a:rPr lang="en-US" sz="9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Decades of academic leadership</a:t>
            </a:r>
            <a:endParaRPr lang="en-US" sz="900" dirty="0"/>
          </a:p>
        </p:txBody>
      </p:sp>
      <p:sp>
        <p:nvSpPr>
          <p:cNvPr id="12" name="Text 9"/>
          <p:cNvSpPr/>
          <p:nvPr/>
        </p:nvSpPr>
        <p:spPr>
          <a:xfrm>
            <a:off x="7465457" y="1836063"/>
            <a:ext cx="6763226" cy="1871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450"/>
              </a:lnSpc>
              <a:buSzPct val="100000"/>
              <a:buChar char="•"/>
            </a:pPr>
            <a:r>
              <a:rPr lang="en-US" sz="9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Shaped nursing curricula nationally</a:t>
            </a:r>
            <a:endParaRPr lang="en-US" sz="900" dirty="0"/>
          </a:p>
        </p:txBody>
      </p:sp>
      <p:sp>
        <p:nvSpPr>
          <p:cNvPr id="13" name="Text 10"/>
          <p:cNvSpPr/>
          <p:nvPr/>
        </p:nvSpPr>
        <p:spPr>
          <a:xfrm>
            <a:off x="7465457" y="2064067"/>
            <a:ext cx="6763226" cy="1871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450"/>
              </a:lnSpc>
              <a:buSzPct val="100000"/>
              <a:buChar char="•"/>
            </a:pPr>
            <a:r>
              <a:rPr lang="en-US" sz="9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Mentored countless nursing leaders</a:t>
            </a:r>
            <a:endParaRPr lang="en-US" sz="900" dirty="0"/>
          </a:p>
        </p:txBody>
      </p:sp>
      <p:sp>
        <p:nvSpPr>
          <p:cNvPr id="14" name="Text 11"/>
          <p:cNvSpPr/>
          <p:nvPr/>
        </p:nvSpPr>
        <p:spPr>
          <a:xfrm>
            <a:off x="7465457" y="2292072"/>
            <a:ext cx="6763226" cy="1871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450"/>
              </a:lnSpc>
              <a:buSzPct val="100000"/>
              <a:buChar char="•"/>
            </a:pPr>
            <a:r>
              <a:rPr lang="en-US" sz="9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International recognition in nursing education</a:t>
            </a:r>
            <a:endParaRPr lang="en-US" sz="900" dirty="0"/>
          </a:p>
        </p:txBody>
      </p:sp>
      <p:pic>
        <p:nvPicPr>
          <p:cNvPr id="1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5457" y="2610803"/>
            <a:ext cx="6763226" cy="6763226"/>
          </a:xfrm>
          <a:prstGeom prst="rect">
            <a:avLst/>
          </a:prstGeom>
        </p:spPr>
      </p:pic>
      <p:sp>
        <p:nvSpPr>
          <p:cNvPr id="16" name="Text 12"/>
          <p:cNvSpPr/>
          <p:nvPr/>
        </p:nvSpPr>
        <p:spPr>
          <a:xfrm>
            <a:off x="584716" y="9768721"/>
            <a:ext cx="13636347" cy="1871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450"/>
              </a:lnSpc>
              <a:buNone/>
            </a:pPr>
            <a:r>
              <a:rPr lang="en-US" sz="900" b="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Keywords:</a:t>
            </a:r>
            <a:r>
              <a:rPr lang="en-US" sz="9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Nursing Ethics, Ethical Decision-Making, Philosophical Frameworks, Moral Agency, Nurse-Patient Relationship</a:t>
            </a:r>
            <a:endParaRPr lang="en-US" sz="900" dirty="0"/>
          </a:p>
        </p:txBody>
      </p:sp>
      <p:sp>
        <p:nvSpPr>
          <p:cNvPr id="17" name="Shape 13"/>
          <p:cNvSpPr/>
          <p:nvPr/>
        </p:nvSpPr>
        <p:spPr>
          <a:xfrm>
            <a:off x="409337" y="9637157"/>
            <a:ext cx="15240" cy="450294"/>
          </a:xfrm>
          <a:prstGeom prst="rect">
            <a:avLst/>
          </a:prstGeom>
          <a:solidFill>
            <a:srgbClr val="4950BC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8" name="Picture 17" descr="A person in a suit&#10;&#10;AI-generated content may be incorrect.">
            <a:extLst>
              <a:ext uri="{FF2B5EF4-FFF2-40B4-BE49-F238E27FC236}">
                <a16:creationId xmlns:a16="http://schemas.microsoft.com/office/drawing/2014/main" id="{BA7BBC0D-0D03-E118-3BAC-1E4826E325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859" y="245034"/>
            <a:ext cx="1371600" cy="1819033"/>
          </a:xfrm>
          <a:prstGeom prst="ellipse">
            <a:avLst/>
          </a:prstGeom>
          <a:ln w="63500" cap="rnd">
            <a:solidFill>
              <a:schemeClr val="tx2">
                <a:lumMod val="50000"/>
                <a:lumOff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9" name="Picture 18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BFC01C95-2B87-9844-D29F-E16A77EF20D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4241" y="615464"/>
            <a:ext cx="2657336" cy="122893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0A1DA0D-7E5E-CE47-D102-4D3DA44450F3}"/>
              </a:ext>
            </a:extLst>
          </p:cNvPr>
          <p:cNvSpPr txBox="1"/>
          <p:nvPr/>
        </p:nvSpPr>
        <p:spPr>
          <a:xfrm>
            <a:off x="11844950" y="1844396"/>
            <a:ext cx="4661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HGMaruGothicMPRO" panose="020B0400000000000000" pitchFamily="34" charset="-128"/>
                <a:ea typeface="HGMaruGothicMPRO" panose="020B0400000000000000" pitchFamily="34" charset="-128"/>
                <a:cs typeface="Tahoma" panose="020B0604030504040204" pitchFamily="34" charset="0"/>
              </a:rPr>
              <a:t>Richmond Hill College</a:t>
            </a:r>
          </a:p>
        </p:txBody>
      </p:sp>
      <p:pic>
        <p:nvPicPr>
          <p:cNvPr id="21" name="Picture 20" descr="A logo with a black background&#10;&#10;AI-generated content may be incorrect.">
            <a:extLst>
              <a:ext uri="{FF2B5EF4-FFF2-40B4-BE49-F238E27FC236}">
                <a16:creationId xmlns:a16="http://schemas.microsoft.com/office/drawing/2014/main" id="{558602CA-DD64-7D7C-F348-E9407A6498C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9069" y="618041"/>
            <a:ext cx="1828800" cy="153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2986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83523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3530322"/>
            <a:ext cx="6034445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Conference Overview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793790" y="4579263"/>
            <a:ext cx="4196358" cy="2955250"/>
          </a:xfrm>
          <a:prstGeom prst="roundRect">
            <a:avLst>
              <a:gd name="adj" fmla="val 3224"/>
            </a:avLst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Shape 2"/>
          <p:cNvSpPr/>
          <p:nvPr/>
        </p:nvSpPr>
        <p:spPr>
          <a:xfrm>
            <a:off x="1028224" y="4813697"/>
            <a:ext cx="680442" cy="680442"/>
          </a:xfrm>
          <a:prstGeom prst="roundRect">
            <a:avLst>
              <a:gd name="adj" fmla="val 13436980"/>
            </a:avLst>
          </a:prstGeom>
          <a:solidFill>
            <a:srgbClr val="4950BC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15390" y="5000744"/>
            <a:ext cx="306110" cy="30611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1028224" y="572095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When</a:t>
            </a:r>
            <a:endParaRPr lang="en-US" sz="2200" dirty="0"/>
          </a:p>
        </p:txBody>
      </p:sp>
      <p:sp>
        <p:nvSpPr>
          <p:cNvPr id="8" name="Text 4"/>
          <p:cNvSpPr/>
          <p:nvPr/>
        </p:nvSpPr>
        <p:spPr>
          <a:xfrm>
            <a:off x="1028224" y="6211372"/>
            <a:ext cx="3727490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November 28-30, 2025</a:t>
            </a:r>
            <a:endParaRPr lang="en-US" sz="1750" dirty="0"/>
          </a:p>
        </p:txBody>
      </p:sp>
      <p:sp>
        <p:nvSpPr>
          <p:cNvPr id="9" name="Shape 5"/>
          <p:cNvSpPr/>
          <p:nvPr/>
        </p:nvSpPr>
        <p:spPr>
          <a:xfrm>
            <a:off x="5216962" y="4579263"/>
            <a:ext cx="4196358" cy="2955250"/>
          </a:xfrm>
          <a:prstGeom prst="roundRect">
            <a:avLst>
              <a:gd name="adj" fmla="val 3224"/>
            </a:avLst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Shape 6"/>
          <p:cNvSpPr/>
          <p:nvPr/>
        </p:nvSpPr>
        <p:spPr>
          <a:xfrm>
            <a:off x="5451396" y="4813697"/>
            <a:ext cx="680442" cy="680442"/>
          </a:xfrm>
          <a:prstGeom prst="roundRect">
            <a:avLst>
              <a:gd name="adj" fmla="val 13436980"/>
            </a:avLst>
          </a:prstGeom>
          <a:solidFill>
            <a:srgbClr val="4950BC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638562" y="5000744"/>
            <a:ext cx="306110" cy="306110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5451396" y="572095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Where</a:t>
            </a:r>
            <a:endParaRPr lang="en-US" sz="2200" dirty="0"/>
          </a:p>
        </p:txBody>
      </p:sp>
      <p:sp>
        <p:nvSpPr>
          <p:cNvPr id="13" name="Text 8"/>
          <p:cNvSpPr/>
          <p:nvPr/>
        </p:nvSpPr>
        <p:spPr>
          <a:xfrm>
            <a:off x="5451396" y="6211372"/>
            <a:ext cx="3727490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Toronto, Canada</a:t>
            </a:r>
            <a:endParaRPr lang="en-US" sz="1750" dirty="0"/>
          </a:p>
        </p:txBody>
      </p:sp>
      <p:sp>
        <p:nvSpPr>
          <p:cNvPr id="14" name="Shape 9"/>
          <p:cNvSpPr/>
          <p:nvPr/>
        </p:nvSpPr>
        <p:spPr>
          <a:xfrm>
            <a:off x="9640133" y="4579263"/>
            <a:ext cx="4196358" cy="2955250"/>
          </a:xfrm>
          <a:prstGeom prst="roundRect">
            <a:avLst>
              <a:gd name="adj" fmla="val 3224"/>
            </a:avLst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Shape 10"/>
          <p:cNvSpPr/>
          <p:nvPr/>
        </p:nvSpPr>
        <p:spPr>
          <a:xfrm>
            <a:off x="9874568" y="4813697"/>
            <a:ext cx="680442" cy="680442"/>
          </a:xfrm>
          <a:prstGeom prst="roundRect">
            <a:avLst>
              <a:gd name="adj" fmla="val 13436980"/>
            </a:avLst>
          </a:prstGeom>
          <a:solidFill>
            <a:srgbClr val="4950BC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6" name="Image 3" descr="preencoded.png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061734" y="5000744"/>
            <a:ext cx="306110" cy="306110"/>
          </a:xfrm>
          <a:prstGeom prst="rect">
            <a:avLst/>
          </a:prstGeom>
        </p:spPr>
      </p:pic>
      <p:sp>
        <p:nvSpPr>
          <p:cNvPr id="17" name="Text 11"/>
          <p:cNvSpPr/>
          <p:nvPr/>
        </p:nvSpPr>
        <p:spPr>
          <a:xfrm>
            <a:off x="9874568" y="572095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Event</a:t>
            </a:r>
            <a:endParaRPr lang="en-US" sz="2200" dirty="0"/>
          </a:p>
        </p:txBody>
      </p:sp>
      <p:sp>
        <p:nvSpPr>
          <p:cNvPr id="18" name="Text 12"/>
          <p:cNvSpPr/>
          <p:nvPr/>
        </p:nvSpPr>
        <p:spPr>
          <a:xfrm>
            <a:off x="9874568" y="6211372"/>
            <a:ext cx="3727490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Advancing Nursing and Healthcare Conference: A Global Dialogue</a:t>
            </a:r>
            <a:endParaRPr lang="en-US" sz="17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892612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The Challenge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2168366"/>
            <a:ext cx="463522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65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Ethical Dilemmas in Nursing</a:t>
            </a:r>
            <a:endParaRPr lang="en-US" sz="2650" dirty="0"/>
          </a:p>
        </p:txBody>
      </p:sp>
      <p:sp>
        <p:nvSpPr>
          <p:cNvPr id="4" name="Text 2"/>
          <p:cNvSpPr/>
          <p:nvPr/>
        </p:nvSpPr>
        <p:spPr>
          <a:xfrm>
            <a:off x="793790" y="2820472"/>
            <a:ext cx="7604284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Nurses face complex ethical challenges daily in clinical practice. Philosophy provides a critical foundation for navigating these dilemmas and making sound decisions that honor patient rights and professional responsibilities.</a:t>
            </a:r>
            <a:endParaRPr lang="en-US" sz="1750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9096" y="2196703"/>
            <a:ext cx="4885015" cy="48850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394347"/>
            <a:ext cx="6412825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Research Methodology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3556754"/>
            <a:ext cx="226814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01</a:t>
            </a:r>
            <a:endParaRPr lang="en-US" sz="1750" dirty="0"/>
          </a:p>
        </p:txBody>
      </p:sp>
      <p:sp>
        <p:nvSpPr>
          <p:cNvPr id="4" name="Shape 2"/>
          <p:cNvSpPr/>
          <p:nvPr/>
        </p:nvSpPr>
        <p:spPr>
          <a:xfrm>
            <a:off x="793790" y="3911798"/>
            <a:ext cx="4196358" cy="30480"/>
          </a:xfrm>
          <a:prstGeom prst="rect">
            <a:avLst/>
          </a:prstGeom>
          <a:solidFill>
            <a:srgbClr val="4950BC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793790" y="4086106"/>
            <a:ext cx="37827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Narrative Review Approach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793790" y="4576524"/>
            <a:ext cx="4196358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Systematic analysis of existing literature on philosophical frameworks in nursing ethics</a:t>
            </a: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5216962" y="3556754"/>
            <a:ext cx="226814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02</a:t>
            </a:r>
            <a:endParaRPr lang="en-US" sz="1750" dirty="0"/>
          </a:p>
        </p:txBody>
      </p:sp>
      <p:sp>
        <p:nvSpPr>
          <p:cNvPr id="8" name="Shape 6"/>
          <p:cNvSpPr/>
          <p:nvPr/>
        </p:nvSpPr>
        <p:spPr>
          <a:xfrm>
            <a:off x="5216962" y="3911798"/>
            <a:ext cx="4196358" cy="30480"/>
          </a:xfrm>
          <a:prstGeom prst="rect">
            <a:avLst/>
          </a:prstGeom>
          <a:solidFill>
            <a:srgbClr val="4950BC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9" name="Text 7"/>
          <p:cNvSpPr/>
          <p:nvPr/>
        </p:nvSpPr>
        <p:spPr>
          <a:xfrm>
            <a:off x="5216962" y="408610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Framework Analysis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5216962" y="4576524"/>
            <a:ext cx="4196358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Examination of deontology, utilitarianism, virtue ethics, and care ethics applications</a:t>
            </a:r>
            <a:endParaRPr lang="en-US" sz="1750" dirty="0"/>
          </a:p>
        </p:txBody>
      </p:sp>
      <p:sp>
        <p:nvSpPr>
          <p:cNvPr id="11" name="Text 9"/>
          <p:cNvSpPr/>
          <p:nvPr/>
        </p:nvSpPr>
        <p:spPr>
          <a:xfrm>
            <a:off x="9640133" y="3556754"/>
            <a:ext cx="226814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03</a:t>
            </a:r>
            <a:endParaRPr lang="en-US" sz="1750" dirty="0"/>
          </a:p>
        </p:txBody>
      </p:sp>
      <p:sp>
        <p:nvSpPr>
          <p:cNvPr id="12" name="Shape 10"/>
          <p:cNvSpPr/>
          <p:nvPr/>
        </p:nvSpPr>
        <p:spPr>
          <a:xfrm>
            <a:off x="9640133" y="3911798"/>
            <a:ext cx="4196358" cy="30480"/>
          </a:xfrm>
          <a:prstGeom prst="rect">
            <a:avLst/>
          </a:prstGeom>
          <a:solidFill>
            <a:srgbClr val="4950BC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3" name="Text 11"/>
          <p:cNvSpPr/>
          <p:nvPr/>
        </p:nvSpPr>
        <p:spPr>
          <a:xfrm>
            <a:off x="9640133" y="408610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Clinical Context</a:t>
            </a:r>
            <a:endParaRPr lang="en-US" sz="2200" dirty="0"/>
          </a:p>
        </p:txBody>
      </p:sp>
      <p:sp>
        <p:nvSpPr>
          <p:cNvPr id="14" name="Text 12"/>
          <p:cNvSpPr/>
          <p:nvPr/>
        </p:nvSpPr>
        <p:spPr>
          <a:xfrm>
            <a:off x="9640133" y="4576524"/>
            <a:ext cx="4196358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Investigation of how theories inform ethical reasoning in real-world clinical settings</a:t>
            </a:r>
            <a:endParaRPr lang="en-US" sz="17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294692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42461" y="2799517"/>
            <a:ext cx="7019092" cy="5736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500"/>
              </a:lnSpc>
              <a:buNone/>
            </a:pPr>
            <a:r>
              <a:rPr lang="en-US" sz="360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Four Philosophical Frameworks</a:t>
            </a:r>
            <a:endParaRPr lang="en-US" sz="3600" dirty="0"/>
          </a:p>
        </p:txBody>
      </p:sp>
      <p:sp>
        <p:nvSpPr>
          <p:cNvPr id="4" name="Shape 1"/>
          <p:cNvSpPr/>
          <p:nvPr/>
        </p:nvSpPr>
        <p:spPr>
          <a:xfrm>
            <a:off x="642461" y="3648432"/>
            <a:ext cx="6580942" cy="1947624"/>
          </a:xfrm>
          <a:prstGeom prst="roundRect">
            <a:avLst>
              <a:gd name="adj" fmla="val 3959"/>
            </a:avLst>
          </a:prstGeom>
          <a:solidFill>
            <a:srgbClr val="FFFFFF"/>
          </a:solidFill>
          <a:ln w="22860">
            <a:solidFill>
              <a:srgbClr val="C0C1D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Shape 2"/>
          <p:cNvSpPr/>
          <p:nvPr/>
        </p:nvSpPr>
        <p:spPr>
          <a:xfrm>
            <a:off x="665321" y="3671292"/>
            <a:ext cx="6535222" cy="550664"/>
          </a:xfrm>
          <a:prstGeom prst="roundRect">
            <a:avLst>
              <a:gd name="adj" fmla="val 9021"/>
            </a:avLst>
          </a:prstGeom>
          <a:solidFill>
            <a:srgbClr val="DADBF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Text 3"/>
          <p:cNvSpPr/>
          <p:nvPr/>
        </p:nvSpPr>
        <p:spPr>
          <a:xfrm>
            <a:off x="3795236" y="3770709"/>
            <a:ext cx="275273" cy="3442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215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1</a:t>
            </a:r>
            <a:endParaRPr lang="en-US" sz="2150" dirty="0"/>
          </a:p>
        </p:txBody>
      </p:sp>
      <p:sp>
        <p:nvSpPr>
          <p:cNvPr id="7" name="Text 4"/>
          <p:cNvSpPr/>
          <p:nvPr/>
        </p:nvSpPr>
        <p:spPr>
          <a:xfrm>
            <a:off x="848797" y="4405432"/>
            <a:ext cx="2294692" cy="2867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8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Deontology</a:t>
            </a:r>
            <a:endParaRPr lang="en-US" sz="1800" dirty="0"/>
          </a:p>
        </p:txBody>
      </p:sp>
      <p:sp>
        <p:nvSpPr>
          <p:cNvPr id="8" name="Text 5"/>
          <p:cNvSpPr/>
          <p:nvPr/>
        </p:nvSpPr>
        <p:spPr>
          <a:xfrm>
            <a:off x="848797" y="4802267"/>
            <a:ext cx="6168271" cy="5874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Upholding patient rights and duties regardless of consequences. Focuses on moral obligations and principles.</a:t>
            </a:r>
            <a:endParaRPr lang="en-US" sz="1400" dirty="0"/>
          </a:p>
        </p:txBody>
      </p:sp>
      <p:sp>
        <p:nvSpPr>
          <p:cNvPr id="9" name="Shape 6"/>
          <p:cNvSpPr/>
          <p:nvPr/>
        </p:nvSpPr>
        <p:spPr>
          <a:xfrm>
            <a:off x="7406878" y="3648432"/>
            <a:ext cx="6581061" cy="1947624"/>
          </a:xfrm>
          <a:prstGeom prst="roundRect">
            <a:avLst>
              <a:gd name="adj" fmla="val 3959"/>
            </a:avLst>
          </a:prstGeom>
          <a:solidFill>
            <a:srgbClr val="FFFFFF"/>
          </a:solidFill>
          <a:ln w="22860">
            <a:solidFill>
              <a:srgbClr val="C0C1D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Shape 7"/>
          <p:cNvSpPr/>
          <p:nvPr/>
        </p:nvSpPr>
        <p:spPr>
          <a:xfrm>
            <a:off x="7429738" y="3671292"/>
            <a:ext cx="6535341" cy="550664"/>
          </a:xfrm>
          <a:prstGeom prst="roundRect">
            <a:avLst>
              <a:gd name="adj" fmla="val 9021"/>
            </a:avLst>
          </a:prstGeom>
          <a:solidFill>
            <a:srgbClr val="DADBF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Text 8"/>
          <p:cNvSpPr/>
          <p:nvPr/>
        </p:nvSpPr>
        <p:spPr>
          <a:xfrm>
            <a:off x="10559772" y="3770709"/>
            <a:ext cx="275273" cy="3442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215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2</a:t>
            </a:r>
            <a:endParaRPr lang="en-US" sz="2150" dirty="0"/>
          </a:p>
        </p:txBody>
      </p:sp>
      <p:sp>
        <p:nvSpPr>
          <p:cNvPr id="12" name="Text 9"/>
          <p:cNvSpPr/>
          <p:nvPr/>
        </p:nvSpPr>
        <p:spPr>
          <a:xfrm>
            <a:off x="7613213" y="4405432"/>
            <a:ext cx="2294692" cy="2867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8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Utilitarianism</a:t>
            </a:r>
            <a:endParaRPr lang="en-US" sz="1800" dirty="0"/>
          </a:p>
        </p:txBody>
      </p:sp>
      <p:sp>
        <p:nvSpPr>
          <p:cNvPr id="13" name="Text 10"/>
          <p:cNvSpPr/>
          <p:nvPr/>
        </p:nvSpPr>
        <p:spPr>
          <a:xfrm>
            <a:off x="7613213" y="4802267"/>
            <a:ext cx="6168390" cy="5874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Resource allocation decisions based on maximizing overall benefit and minimizing harm to the greatest number.</a:t>
            </a:r>
            <a:endParaRPr lang="en-US" sz="1400" dirty="0"/>
          </a:p>
        </p:txBody>
      </p:sp>
      <p:sp>
        <p:nvSpPr>
          <p:cNvPr id="14" name="Shape 11"/>
          <p:cNvSpPr/>
          <p:nvPr/>
        </p:nvSpPr>
        <p:spPr>
          <a:xfrm>
            <a:off x="642461" y="5779532"/>
            <a:ext cx="6580942" cy="1947624"/>
          </a:xfrm>
          <a:prstGeom prst="roundRect">
            <a:avLst>
              <a:gd name="adj" fmla="val 3959"/>
            </a:avLst>
          </a:prstGeom>
          <a:solidFill>
            <a:srgbClr val="FFFFFF"/>
          </a:solidFill>
          <a:ln w="22860">
            <a:solidFill>
              <a:srgbClr val="C0C1D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Shape 12"/>
          <p:cNvSpPr/>
          <p:nvPr/>
        </p:nvSpPr>
        <p:spPr>
          <a:xfrm>
            <a:off x="665321" y="5802392"/>
            <a:ext cx="6535222" cy="550664"/>
          </a:xfrm>
          <a:prstGeom prst="roundRect">
            <a:avLst>
              <a:gd name="adj" fmla="val 9021"/>
            </a:avLst>
          </a:prstGeom>
          <a:solidFill>
            <a:srgbClr val="DADBF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6" name="Text 13"/>
          <p:cNvSpPr/>
          <p:nvPr/>
        </p:nvSpPr>
        <p:spPr>
          <a:xfrm>
            <a:off x="3795236" y="5901809"/>
            <a:ext cx="275273" cy="3442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215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3</a:t>
            </a:r>
            <a:endParaRPr lang="en-US" sz="2150" dirty="0"/>
          </a:p>
        </p:txBody>
      </p:sp>
      <p:sp>
        <p:nvSpPr>
          <p:cNvPr id="17" name="Text 14"/>
          <p:cNvSpPr/>
          <p:nvPr/>
        </p:nvSpPr>
        <p:spPr>
          <a:xfrm>
            <a:off x="848797" y="6536531"/>
            <a:ext cx="2294692" cy="2867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8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Virtue Ethics</a:t>
            </a:r>
            <a:endParaRPr lang="en-US" sz="1800" dirty="0"/>
          </a:p>
        </p:txBody>
      </p:sp>
      <p:sp>
        <p:nvSpPr>
          <p:cNvPr id="18" name="Text 15"/>
          <p:cNvSpPr/>
          <p:nvPr/>
        </p:nvSpPr>
        <p:spPr>
          <a:xfrm>
            <a:off x="848797" y="6933367"/>
            <a:ext cx="6168271" cy="5874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Fostering compassionate care through character development and moral excellence in nursing practice.</a:t>
            </a:r>
            <a:endParaRPr lang="en-US" sz="1400" dirty="0"/>
          </a:p>
        </p:txBody>
      </p:sp>
      <p:sp>
        <p:nvSpPr>
          <p:cNvPr id="19" name="Shape 16"/>
          <p:cNvSpPr/>
          <p:nvPr/>
        </p:nvSpPr>
        <p:spPr>
          <a:xfrm>
            <a:off x="7406878" y="5779532"/>
            <a:ext cx="6581061" cy="1947624"/>
          </a:xfrm>
          <a:prstGeom prst="roundRect">
            <a:avLst>
              <a:gd name="adj" fmla="val 3959"/>
            </a:avLst>
          </a:prstGeom>
          <a:solidFill>
            <a:srgbClr val="FFFFFF"/>
          </a:solidFill>
          <a:ln w="22860">
            <a:solidFill>
              <a:srgbClr val="C0C1D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0" name="Shape 17"/>
          <p:cNvSpPr/>
          <p:nvPr/>
        </p:nvSpPr>
        <p:spPr>
          <a:xfrm>
            <a:off x="7429738" y="5802392"/>
            <a:ext cx="6535341" cy="550664"/>
          </a:xfrm>
          <a:prstGeom prst="roundRect">
            <a:avLst>
              <a:gd name="adj" fmla="val 9021"/>
            </a:avLst>
          </a:prstGeom>
          <a:solidFill>
            <a:srgbClr val="DADBF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1" name="Text 18"/>
          <p:cNvSpPr/>
          <p:nvPr/>
        </p:nvSpPr>
        <p:spPr>
          <a:xfrm>
            <a:off x="10559772" y="5901809"/>
            <a:ext cx="275273" cy="3442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215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4</a:t>
            </a:r>
            <a:endParaRPr lang="en-US" sz="2150" dirty="0"/>
          </a:p>
        </p:txBody>
      </p:sp>
      <p:sp>
        <p:nvSpPr>
          <p:cNvPr id="22" name="Text 19"/>
          <p:cNvSpPr/>
          <p:nvPr/>
        </p:nvSpPr>
        <p:spPr>
          <a:xfrm>
            <a:off x="7613213" y="6536531"/>
            <a:ext cx="2294692" cy="2867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8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Care Ethics</a:t>
            </a:r>
            <a:endParaRPr lang="en-US" sz="1800" dirty="0"/>
          </a:p>
        </p:txBody>
      </p:sp>
      <p:sp>
        <p:nvSpPr>
          <p:cNvPr id="23" name="Text 20"/>
          <p:cNvSpPr/>
          <p:nvPr/>
        </p:nvSpPr>
        <p:spPr>
          <a:xfrm>
            <a:off x="7613213" y="6933367"/>
            <a:ext cx="6168390" cy="5874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Emphasizing relationships, empathy, and contextual understanding in nurse-patient interactions.</a:t>
            </a:r>
            <a:endParaRPr lang="en-US" sz="1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063591"/>
            <a:ext cx="6298763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Key Research Findings</a:t>
            </a:r>
            <a:endParaRPr lang="en-US" sz="44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3225998"/>
            <a:ext cx="4347567" cy="907256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020604" y="4360069"/>
            <a:ext cx="3366492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Enhanced Moral Agency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1020604" y="4850487"/>
            <a:ext cx="3893939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Philosophical reflection strengthens nurses' ability to act as moral agents in complex situations</a:t>
            </a:r>
            <a:endParaRPr lang="en-US" sz="175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1357" y="3225998"/>
            <a:ext cx="4347567" cy="907256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368171" y="4360069"/>
            <a:ext cx="3733681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Improved Decision-Making</a:t>
            </a:r>
            <a:endParaRPr lang="en-US" sz="2200" dirty="0"/>
          </a:p>
        </p:txBody>
      </p:sp>
      <p:sp>
        <p:nvSpPr>
          <p:cNvPr id="8" name="Text 4"/>
          <p:cNvSpPr/>
          <p:nvPr/>
        </p:nvSpPr>
        <p:spPr>
          <a:xfrm>
            <a:off x="5368171" y="4850487"/>
            <a:ext cx="3893939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Ethical education significantly enhances nurses' capacity for sound ethical reasoning</a:t>
            </a:r>
            <a:endParaRPr lang="en-US" sz="17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88924" y="3225998"/>
            <a:ext cx="4347567" cy="907256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9715738" y="4360069"/>
            <a:ext cx="337625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Compassionate Practice</a:t>
            </a:r>
            <a:endParaRPr lang="en-US" sz="2200" dirty="0"/>
          </a:p>
        </p:txBody>
      </p:sp>
      <p:sp>
        <p:nvSpPr>
          <p:cNvPr id="11" name="Text 6"/>
          <p:cNvSpPr/>
          <p:nvPr/>
        </p:nvSpPr>
        <p:spPr>
          <a:xfrm>
            <a:off x="9715738" y="4850487"/>
            <a:ext cx="3893939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Framework application leads to more patient-centered, empathetic care delivery</a:t>
            </a:r>
            <a:endParaRPr lang="en-US" sz="17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2687" y="426363"/>
            <a:ext cx="5028724" cy="4845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800"/>
              </a:lnSpc>
              <a:buNone/>
            </a:pPr>
            <a:r>
              <a:rPr lang="en-US" sz="305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Impact on Clinical Practice</a:t>
            </a:r>
            <a:endParaRPr lang="en-US" sz="3050" dirty="0"/>
          </a:p>
        </p:txBody>
      </p:sp>
      <p:sp>
        <p:nvSpPr>
          <p:cNvPr id="3" name="Text 1"/>
          <p:cNvSpPr/>
          <p:nvPr/>
        </p:nvSpPr>
        <p:spPr>
          <a:xfrm>
            <a:off x="542687" y="1298496"/>
            <a:ext cx="2339578" cy="2422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50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Patient Rights Protection</a:t>
            </a:r>
            <a:endParaRPr lang="en-US" sz="1500" dirty="0"/>
          </a:p>
        </p:txBody>
      </p:sp>
      <p:sp>
        <p:nvSpPr>
          <p:cNvPr id="4" name="Text 2"/>
          <p:cNvSpPr/>
          <p:nvPr/>
        </p:nvSpPr>
        <p:spPr>
          <a:xfrm>
            <a:off x="542687" y="1695807"/>
            <a:ext cx="6583323" cy="49625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2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Deontological principles ensure consistent respect for autonomy, dignity, and informed consent in all care decisions.</a:t>
            </a:r>
            <a:endParaRPr lang="en-US" sz="1200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687" y="2366486"/>
            <a:ext cx="6583323" cy="6583323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7512010" y="1298496"/>
            <a:ext cx="1938457" cy="2422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50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Resource Allocation</a:t>
            </a:r>
            <a:endParaRPr lang="en-US" sz="1500" dirty="0"/>
          </a:p>
        </p:txBody>
      </p:sp>
      <p:sp>
        <p:nvSpPr>
          <p:cNvPr id="7" name="Text 4"/>
          <p:cNvSpPr/>
          <p:nvPr/>
        </p:nvSpPr>
        <p:spPr>
          <a:xfrm>
            <a:off x="7512010" y="1695807"/>
            <a:ext cx="6583323" cy="49625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2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Utilitarian frameworks guide fair distribution of limited resources during crises and everyday practice.</a:t>
            </a:r>
            <a:endParaRPr lang="en-US" sz="1200" dirty="0"/>
          </a:p>
        </p:txBody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2010" y="2366486"/>
            <a:ext cx="6583323" cy="658332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54487" y="1192649"/>
            <a:ext cx="7835027" cy="584418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9200"/>
              </a:lnSpc>
              <a:buNone/>
            </a:pPr>
            <a:r>
              <a:rPr lang="en-US" sz="735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Philosophy is indispensable for robust ethical decision-making in nursing</a:t>
            </a:r>
            <a:endParaRPr lang="en-US" sz="73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437</Words>
  <Application>Microsoft Office PowerPoint</Application>
  <PresentationFormat>Custom</PresentationFormat>
  <Paragraphs>81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Inter</vt:lpstr>
      <vt:lpstr>Inter Bold</vt:lpstr>
      <vt:lpstr>HGMaruGothicMPRO</vt:lpstr>
      <vt:lpstr>Inter Light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>Soheil Najafi Mehri</cp:lastModifiedBy>
  <cp:revision>3</cp:revision>
  <dcterms:created xsi:type="dcterms:W3CDTF">2025-11-25T10:24:06Z</dcterms:created>
  <dcterms:modified xsi:type="dcterms:W3CDTF">2025-11-26T06:41:05Z</dcterms:modified>
</cp:coreProperties>
</file>