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Inter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2997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377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028111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Role of Oral Health in Preventing Systemic Diseases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49460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Bridging Dentistry and Nursing Practice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6280190" y="511266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Dr. Motahareh Fataei, DMD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Advancing Nursing and Healthcare ConferenceNovember 28-30, 2025 • Toronto, Canada</a:t>
            </a:r>
            <a:endParaRPr lang="en-US" sz="1750" dirty="0"/>
          </a:p>
        </p:txBody>
      </p:sp>
      <p:pic>
        <p:nvPicPr>
          <p:cNvPr id="6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351AEE0-79D8-3743-1FB8-4C34C02EE6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362" y="459018"/>
            <a:ext cx="2657336" cy="1228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4A71DF-678B-6DCD-7B94-2EC0A33F65E2}"/>
              </a:ext>
            </a:extLst>
          </p:cNvPr>
          <p:cNvSpPr txBox="1"/>
          <p:nvPr/>
        </p:nvSpPr>
        <p:spPr>
          <a:xfrm>
            <a:off x="8246071" y="1687950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1DBAA695-2485-3FFC-F2C9-2165D712EC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190" y="461595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4620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Conclusion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620351" y="2350294"/>
            <a:ext cx="721625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Oral health is an essential but underutilized component of holistic patient care.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6280190" y="2095143"/>
            <a:ext cx="30480" cy="1236107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0190" y="3586401"/>
            <a:ext cx="3664744" cy="2047994"/>
          </a:xfrm>
          <a:prstGeom prst="roundRect">
            <a:avLst>
              <a:gd name="adj" fmla="val 465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514624" y="3820835"/>
            <a:ext cx="3195876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Cost-Effective Prevention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6514624" y="4665583"/>
            <a:ext cx="319587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Integrated strategies improve systemic health outcomes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10171748" y="3586401"/>
            <a:ext cx="3664863" cy="2047994"/>
          </a:xfrm>
          <a:prstGeom prst="roundRect">
            <a:avLst>
              <a:gd name="adj" fmla="val 465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10406182" y="3820835"/>
            <a:ext cx="295465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Global Health Priority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10406182" y="4311253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Interdisciplinary collaboration advances patient-centered care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6280190" y="5861209"/>
            <a:ext cx="7556421" cy="1322189"/>
          </a:xfrm>
          <a:prstGeom prst="roundRect">
            <a:avLst>
              <a:gd name="adj" fmla="val 7205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6514624" y="60956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Future of Healthcare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6514624" y="6586061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Education and policy innovation drive integrated practice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3253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About the Presenter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536627"/>
            <a:ext cx="4205168" cy="420516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59981" y="2508290"/>
            <a:ext cx="443234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Dr. Motahareh Fataei, DMD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5559981" y="3160395"/>
            <a:ext cx="828413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Director of Education and Development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Elm Motahhar Salamat Educational Institute, Tehran, Iran</a:t>
            </a:r>
            <a:endParaRPr lang="en-US" sz="1750" dirty="0"/>
          </a:p>
        </p:txBody>
      </p:sp>
      <p:sp>
        <p:nvSpPr>
          <p:cNvPr id="6" name="Shape 3"/>
          <p:cNvSpPr/>
          <p:nvPr/>
        </p:nvSpPr>
        <p:spPr>
          <a:xfrm>
            <a:off x="5559981" y="4254731"/>
            <a:ext cx="8284131" cy="35957"/>
          </a:xfrm>
          <a:prstGeom prst="rect">
            <a:avLst/>
          </a:prstGeom>
          <a:solidFill>
            <a:srgbClr val="272525">
              <a:alpha val="50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5559981" y="4545806"/>
            <a:ext cx="828413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DMD from I.M. Sechenov First Moscow State Medical University (2023). Practices dentistry while training students in dental assistant, medical assistant, pharmacy assistant, and nursing support programs.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5559981" y="5838587"/>
            <a:ext cx="828413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Brings multidisciplinary perspective to healthcare education and international collaboration.</a:t>
            </a:r>
            <a:endParaRPr lang="en-US" sz="1750" dirty="0"/>
          </a:p>
        </p:txBody>
      </p:sp>
      <p:pic>
        <p:nvPicPr>
          <p:cNvPr id="9" name="Picture 8" descr="A person with dark hair wearing a black jacket and earrings&#10;&#10;AI-generated content may be incorrect.">
            <a:extLst>
              <a:ext uri="{FF2B5EF4-FFF2-40B4-BE49-F238E27FC236}">
                <a16:creationId xmlns:a16="http://schemas.microsoft.com/office/drawing/2014/main" id="{64C927AA-ABB8-1484-A8EB-467AB000F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8379" y="653683"/>
            <a:ext cx="1828800" cy="1854607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4DA93B2A-F95F-FD7C-8CE5-D97966B2A8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337" y="6564392"/>
            <a:ext cx="2657336" cy="12289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FF9895-731B-B335-4114-635856E357EB}"/>
              </a:ext>
            </a:extLst>
          </p:cNvPr>
          <p:cNvSpPr txBox="1"/>
          <p:nvPr/>
        </p:nvSpPr>
        <p:spPr>
          <a:xfrm>
            <a:off x="8817046" y="7793324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2" name="Picture 11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48B42C6B-75AA-A80A-9002-ABB2B09943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65" y="6566969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87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2236" y="751761"/>
            <a:ext cx="6109930" cy="662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Critical Connection</a:t>
            </a:r>
            <a:endParaRPr lang="en-US" sz="4150" dirty="0"/>
          </a:p>
        </p:txBody>
      </p:sp>
      <p:sp>
        <p:nvSpPr>
          <p:cNvPr id="3" name="Shape 1"/>
          <p:cNvSpPr/>
          <p:nvPr/>
        </p:nvSpPr>
        <p:spPr>
          <a:xfrm>
            <a:off x="742236" y="1838682"/>
            <a:ext cx="6466880" cy="2424589"/>
          </a:xfrm>
          <a:prstGeom prst="roundRect">
            <a:avLst>
              <a:gd name="adj" fmla="val 3674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961906" y="2058352"/>
            <a:ext cx="636270" cy="636270"/>
          </a:xfrm>
          <a:prstGeom prst="roundRect">
            <a:avLst>
              <a:gd name="adj" fmla="val 1436982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6928" y="2233374"/>
            <a:ext cx="286226" cy="28622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61906" y="2906673"/>
            <a:ext cx="3056334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Cardiovascular Disease</a:t>
            </a:r>
            <a:endParaRPr lang="en-US" sz="2050" dirty="0"/>
          </a:p>
        </p:txBody>
      </p:sp>
      <p:sp>
        <p:nvSpPr>
          <p:cNvPr id="7" name="Text 4"/>
          <p:cNvSpPr/>
          <p:nvPr/>
        </p:nvSpPr>
        <p:spPr>
          <a:xfrm>
            <a:off x="961906" y="3365183"/>
            <a:ext cx="6027539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Poor oral hygiene linked to heart conditions and stroke risk</a:t>
            </a:r>
            <a:endParaRPr lang="en-US" sz="1650" dirty="0"/>
          </a:p>
        </p:txBody>
      </p:sp>
      <p:sp>
        <p:nvSpPr>
          <p:cNvPr id="8" name="Shape 5"/>
          <p:cNvSpPr/>
          <p:nvPr/>
        </p:nvSpPr>
        <p:spPr>
          <a:xfrm>
            <a:off x="7421166" y="1838682"/>
            <a:ext cx="6466999" cy="2424589"/>
          </a:xfrm>
          <a:prstGeom prst="roundRect">
            <a:avLst>
              <a:gd name="adj" fmla="val 3674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7640836" y="2058352"/>
            <a:ext cx="636270" cy="636270"/>
          </a:xfrm>
          <a:prstGeom prst="roundRect">
            <a:avLst>
              <a:gd name="adj" fmla="val 1436982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858" y="2233374"/>
            <a:ext cx="286226" cy="286226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640836" y="2906673"/>
            <a:ext cx="2651165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Diabetes</a:t>
            </a:r>
            <a:endParaRPr lang="en-US" sz="2050" dirty="0"/>
          </a:p>
        </p:txBody>
      </p:sp>
      <p:sp>
        <p:nvSpPr>
          <p:cNvPr id="12" name="Text 8"/>
          <p:cNvSpPr/>
          <p:nvPr/>
        </p:nvSpPr>
        <p:spPr>
          <a:xfrm>
            <a:off x="7640836" y="3365183"/>
            <a:ext cx="6027658" cy="6784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Bidirectional relationship between oral health and blood sugar control</a:t>
            </a:r>
            <a:endParaRPr lang="en-US" sz="1650" dirty="0"/>
          </a:p>
        </p:txBody>
      </p:sp>
      <p:sp>
        <p:nvSpPr>
          <p:cNvPr id="13" name="Shape 9"/>
          <p:cNvSpPr/>
          <p:nvPr/>
        </p:nvSpPr>
        <p:spPr>
          <a:xfrm>
            <a:off x="742236" y="4475321"/>
            <a:ext cx="6466880" cy="2085380"/>
          </a:xfrm>
          <a:prstGeom prst="roundRect">
            <a:avLst>
              <a:gd name="adj" fmla="val 427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0"/>
          <p:cNvSpPr/>
          <p:nvPr/>
        </p:nvSpPr>
        <p:spPr>
          <a:xfrm>
            <a:off x="961906" y="4694992"/>
            <a:ext cx="636270" cy="636270"/>
          </a:xfrm>
          <a:prstGeom prst="roundRect">
            <a:avLst>
              <a:gd name="adj" fmla="val 1436982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36928" y="4870013"/>
            <a:ext cx="286226" cy="286226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61906" y="5543312"/>
            <a:ext cx="2863572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Respiratory Infections</a:t>
            </a:r>
            <a:endParaRPr lang="en-US" sz="2050" dirty="0"/>
          </a:p>
        </p:txBody>
      </p:sp>
      <p:sp>
        <p:nvSpPr>
          <p:cNvPr id="17" name="Text 12"/>
          <p:cNvSpPr/>
          <p:nvPr/>
        </p:nvSpPr>
        <p:spPr>
          <a:xfrm>
            <a:off x="961906" y="6001822"/>
            <a:ext cx="6027539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Oral bacteria can cause pneumonia and other lung diseases</a:t>
            </a:r>
            <a:endParaRPr lang="en-US" sz="1650" dirty="0"/>
          </a:p>
        </p:txBody>
      </p:sp>
      <p:sp>
        <p:nvSpPr>
          <p:cNvPr id="18" name="Shape 13"/>
          <p:cNvSpPr/>
          <p:nvPr/>
        </p:nvSpPr>
        <p:spPr>
          <a:xfrm>
            <a:off x="7421166" y="4475321"/>
            <a:ext cx="6466999" cy="2085380"/>
          </a:xfrm>
          <a:prstGeom prst="roundRect">
            <a:avLst>
              <a:gd name="adj" fmla="val 4272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4"/>
          <p:cNvSpPr/>
          <p:nvPr/>
        </p:nvSpPr>
        <p:spPr>
          <a:xfrm>
            <a:off x="7640836" y="4694992"/>
            <a:ext cx="636270" cy="636270"/>
          </a:xfrm>
          <a:prstGeom prst="roundRect">
            <a:avLst>
              <a:gd name="adj" fmla="val 14369820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15858" y="4870013"/>
            <a:ext cx="286226" cy="286226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7640836" y="5543312"/>
            <a:ext cx="2786301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Pregnancy Outcomes</a:t>
            </a:r>
            <a:endParaRPr lang="en-US" sz="2050" dirty="0"/>
          </a:p>
        </p:txBody>
      </p:sp>
      <p:sp>
        <p:nvSpPr>
          <p:cNvPr id="22" name="Text 16"/>
          <p:cNvSpPr/>
          <p:nvPr/>
        </p:nvSpPr>
        <p:spPr>
          <a:xfrm>
            <a:off x="7640836" y="6001822"/>
            <a:ext cx="6027658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Maternal oral health affects birth weight and delivery timing</a:t>
            </a:r>
            <a:endParaRPr lang="en-US" sz="1650" dirty="0"/>
          </a:p>
        </p:txBody>
      </p:sp>
      <p:sp>
        <p:nvSpPr>
          <p:cNvPr id="23" name="Text 17"/>
          <p:cNvSpPr/>
          <p:nvPr/>
        </p:nvSpPr>
        <p:spPr>
          <a:xfrm>
            <a:off x="742236" y="6799302"/>
            <a:ext cx="13145929" cy="6784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Research demonstrates strong links between oral hygiene and systemic health conditions, yet oral health remains siloed within dentistry.</a:t>
            </a:r>
            <a:endParaRPr lang="en-US" sz="16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4843" y="690920"/>
            <a:ext cx="4606647" cy="5757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36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Healthcare Gap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644843" y="1450896"/>
            <a:ext cx="5066467" cy="5895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Nurses and healthcare professionals often lack training to integrate oral health screening into general care.</a:t>
            </a:r>
            <a:endParaRPr lang="en-US" sz="1450" dirty="0"/>
          </a:p>
        </p:txBody>
      </p:sp>
      <p:sp>
        <p:nvSpPr>
          <p:cNvPr id="4" name="Text 2"/>
          <p:cNvSpPr/>
          <p:nvPr/>
        </p:nvSpPr>
        <p:spPr>
          <a:xfrm>
            <a:off x="644843" y="2206228"/>
            <a:ext cx="5066467" cy="5895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This gap compromises patient safety and preventive healthcare practices worldwide.</a:t>
            </a:r>
            <a:endParaRPr lang="en-US" sz="14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509" y="714018"/>
            <a:ext cx="7824549" cy="78245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04593"/>
            <a:ext cx="641282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Research Methodology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667000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01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3022044"/>
            <a:ext cx="6407944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793790" y="31963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Literature Review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93790" y="3686770"/>
            <a:ext cx="64079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Analyzed peer-reviewed studies from 2015-2024 on oral-systemic disease associations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428548" y="2667000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02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7428548" y="3022044"/>
            <a:ext cx="6408063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7428548" y="3196352"/>
            <a:ext cx="295977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Clinical Observations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428548" y="3686770"/>
            <a:ext cx="640806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Integrated evidence from dental practice and patient care settings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93790" y="4809411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03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793790" y="5164455"/>
            <a:ext cx="6407944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793790" y="5338763"/>
            <a:ext cx="351960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Interdisciplinary Analysis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793790" y="5829181"/>
            <a:ext cx="64079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Examined preventive models in community and hospital environments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7428548" y="4809411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04</a:t>
            </a:r>
            <a:endParaRPr lang="en-US" sz="1750" dirty="0"/>
          </a:p>
        </p:txBody>
      </p:sp>
      <p:sp>
        <p:nvSpPr>
          <p:cNvPr id="16" name="Shape 14"/>
          <p:cNvSpPr/>
          <p:nvPr/>
        </p:nvSpPr>
        <p:spPr>
          <a:xfrm>
            <a:off x="7428548" y="5164455"/>
            <a:ext cx="6408063" cy="30480"/>
          </a:xfrm>
          <a:prstGeom prst="rect">
            <a:avLst/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7428548" y="53387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Global Comparison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7428548" y="5829181"/>
            <a:ext cx="640806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Assessed applicability across high-resource and low-resource countries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024533"/>
            <a:ext cx="660142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Hospital Setting Results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073473"/>
            <a:ext cx="3664744" cy="2456617"/>
          </a:xfrm>
          <a:prstGeom prst="roundRect">
            <a:avLst>
              <a:gd name="adj" fmla="val 5956"/>
            </a:avLst>
          </a:prstGeom>
          <a:solidFill>
            <a:srgbClr val="FFFFFF"/>
          </a:solidFill>
          <a:ln w="3048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763310" y="2073473"/>
            <a:ext cx="121920" cy="2456617"/>
          </a:xfrm>
          <a:prstGeom prst="roundRect">
            <a:avLst>
              <a:gd name="adj" fmla="val 78139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1142524" y="23307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Early Detection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142524" y="2821186"/>
            <a:ext cx="3058716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Oral health assessments in nursing protocols enhanced identification of systemic risk factors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4685348" y="2073473"/>
            <a:ext cx="3664863" cy="2456617"/>
          </a:xfrm>
          <a:prstGeom prst="roundRect">
            <a:avLst>
              <a:gd name="adj" fmla="val 5956"/>
            </a:avLst>
          </a:prstGeom>
          <a:solidFill>
            <a:srgbClr val="FFFFFF"/>
          </a:solidFill>
          <a:ln w="3048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4654868" y="2073473"/>
            <a:ext cx="121920" cy="2456617"/>
          </a:xfrm>
          <a:prstGeom prst="roundRect">
            <a:avLst>
              <a:gd name="adj" fmla="val 78139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5034082" y="2330768"/>
            <a:ext cx="284321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Reduced Pneumonia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5034082" y="2821186"/>
            <a:ext cx="305883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Simple nursing interventions decreased hospital-acquired pneumonia incidence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793790" y="4756904"/>
            <a:ext cx="3664744" cy="2448044"/>
          </a:xfrm>
          <a:prstGeom prst="roundRect">
            <a:avLst>
              <a:gd name="adj" fmla="val 5976"/>
            </a:avLst>
          </a:prstGeom>
          <a:solidFill>
            <a:srgbClr val="FFFFFF"/>
          </a:solidFill>
          <a:ln w="30480">
            <a:solidFill>
              <a:srgbClr val="C0C1D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763310" y="4756904"/>
            <a:ext cx="121920" cy="2448044"/>
          </a:xfrm>
          <a:prstGeom prst="roundRect">
            <a:avLst>
              <a:gd name="adj" fmla="val 78139"/>
            </a:avLst>
          </a:prstGeom>
          <a:solidFill>
            <a:srgbClr val="4950B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1142524" y="5014198"/>
            <a:ext cx="3058716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Improved Diabetic Outcomes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1142524" y="5858947"/>
            <a:ext cx="30587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Routine oral screenings and hygiene education benefited diabetic patients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6095286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Community Care Impact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38" y="1752481"/>
            <a:ext cx="6342102" cy="63421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74280" y="1726644"/>
            <a:ext cx="3093006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Key Findings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7574280" y="2319338"/>
            <a:ext cx="6342102" cy="659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Interdisciplinary collaboration between dentists and nurses increased patient compliance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7574280" y="3051334"/>
            <a:ext cx="6342102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Preventive care engagement improved significantly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574280" y="3453408"/>
            <a:ext cx="6342102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Healthcare costs reduced through early intervention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7574280" y="3855482"/>
            <a:ext cx="6342102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Patient satisfaction scores increased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8032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2471" y="3149798"/>
            <a:ext cx="13185458" cy="38704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150"/>
              </a:lnSpc>
              <a:buNone/>
            </a:pPr>
            <a:r>
              <a:rPr lang="en-US" sz="81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Training nurses in oral health competencies is essential</a:t>
            </a:r>
            <a:endParaRPr lang="en-US" sz="8100" dirty="0"/>
          </a:p>
        </p:txBody>
      </p:sp>
      <p:sp>
        <p:nvSpPr>
          <p:cNvPr id="4" name="Text 1"/>
          <p:cNvSpPr/>
          <p:nvPr/>
        </p:nvSpPr>
        <p:spPr>
          <a:xfrm>
            <a:off x="722471" y="7329845"/>
            <a:ext cx="13185458" cy="3302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Evidence strongly supports embedding oral health indicators into patient safety frameworks and nursing education programs.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1933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Path Forward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481739"/>
            <a:ext cx="6521410" cy="90725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20604" y="36158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Education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020604" y="4106228"/>
            <a:ext cx="606778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Train nurses in oral health competencies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2481739"/>
            <a:ext cx="6521410" cy="9072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542014" y="36158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Collaboration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7542014" y="4106228"/>
            <a:ext cx="606778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Bridge dentistry and nursing practice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4695944"/>
            <a:ext cx="6521410" cy="90725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020604" y="583001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Policy Innovation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1020604" y="6320433"/>
            <a:ext cx="606778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Integrate oral health into safety frameworks</a:t>
            </a:r>
            <a:endParaRPr lang="en-US" sz="17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200" y="4695944"/>
            <a:ext cx="6521410" cy="907256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7542014" y="583001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Global Health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7542014" y="6320433"/>
            <a:ext cx="606778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Advance patient-centered care worldwide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419</Words>
  <Application>Microsoft Office PowerPoint</Application>
  <PresentationFormat>Custom</PresentationFormat>
  <Paragraphs>78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Inter</vt:lpstr>
      <vt:lpstr>Inter Bold</vt:lpstr>
      <vt:lpstr>HGMaruGothicMPRO</vt:lpstr>
      <vt:lpstr>Inter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2025-11-25T10:12:05Z</dcterms:created>
  <dcterms:modified xsi:type="dcterms:W3CDTF">2025-11-26T06:39:51Z</dcterms:modified>
</cp:coreProperties>
</file>