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Geist" panose="020B0604020202020204" charset="0"/>
      <p:regular r:id="rId13"/>
    </p:embeddedFont>
    <p:embeddedFont>
      <p:font typeface="HGMaruGothicMPRO" panose="020F0400000000000000" pitchFamily="34" charset="-128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676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88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700099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Mapping the Nexus of Urban Water Crisis, Social Capital, and Health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166598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 Bibliometric Analysis</a:t>
            </a:r>
            <a:endParaRPr lang="en-US" sz="1750" dirty="0"/>
          </a:p>
        </p:txBody>
      </p:sp>
      <p:pic>
        <p:nvPicPr>
          <p:cNvPr id="5" name="Picture 4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3BF44491-4B73-B0CB-96B7-3A87C92000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276489-AC93-5BF2-16F5-84A3F364BCC6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7" name="Picture 6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383221AA-37F8-4CBA-5CC0-6002EB8827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4502" y="609124"/>
            <a:ext cx="5532358" cy="691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Key Takeaways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774502" y="1632466"/>
            <a:ext cx="3686889" cy="3237428"/>
          </a:xfrm>
          <a:prstGeom prst="roundRect">
            <a:avLst>
              <a:gd name="adj" fmla="val 6152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003340" y="1861304"/>
            <a:ext cx="663773" cy="663773"/>
          </a:xfrm>
          <a:prstGeom prst="roundRect">
            <a:avLst>
              <a:gd name="adj" fmla="val 13774416"/>
            </a:avLst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85863" y="2043708"/>
            <a:ext cx="298728" cy="29872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03340" y="2746296"/>
            <a:ext cx="276617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Expanding Field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1003340" y="3224689"/>
            <a:ext cx="3229213" cy="14163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Research on urban water crisis and social capital is rapidly growing and increasingly multidisciplinary</a:t>
            </a:r>
            <a:endParaRPr lang="en-US" sz="1700" dirty="0"/>
          </a:p>
        </p:txBody>
      </p:sp>
      <p:sp>
        <p:nvSpPr>
          <p:cNvPr id="9" name="Shape 5"/>
          <p:cNvSpPr/>
          <p:nvPr/>
        </p:nvSpPr>
        <p:spPr>
          <a:xfrm>
            <a:off x="4682609" y="1632466"/>
            <a:ext cx="3686889" cy="3237428"/>
          </a:xfrm>
          <a:prstGeom prst="roundRect">
            <a:avLst>
              <a:gd name="adj" fmla="val 6152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4911447" y="1861304"/>
            <a:ext cx="663773" cy="663773"/>
          </a:xfrm>
          <a:prstGeom prst="roundRect">
            <a:avLst>
              <a:gd name="adj" fmla="val 13774416"/>
            </a:avLst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93970" y="2043708"/>
            <a:ext cx="298728" cy="298728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4911447" y="2746296"/>
            <a:ext cx="307228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Social Capital Matters</a:t>
            </a:r>
            <a:endParaRPr lang="en-US" sz="2150" dirty="0"/>
          </a:p>
        </p:txBody>
      </p:sp>
      <p:sp>
        <p:nvSpPr>
          <p:cNvPr id="13" name="Text 8"/>
          <p:cNvSpPr/>
          <p:nvPr/>
        </p:nvSpPr>
        <p:spPr>
          <a:xfrm>
            <a:off x="4911447" y="3224689"/>
            <a:ext cx="3229213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Community resilience through social networks is critical for sustainable water management</a:t>
            </a:r>
            <a:endParaRPr lang="en-US" sz="1700" dirty="0"/>
          </a:p>
        </p:txBody>
      </p:sp>
      <p:sp>
        <p:nvSpPr>
          <p:cNvPr id="14" name="Shape 9"/>
          <p:cNvSpPr/>
          <p:nvPr/>
        </p:nvSpPr>
        <p:spPr>
          <a:xfrm>
            <a:off x="774502" y="5091112"/>
            <a:ext cx="7594997" cy="2529245"/>
          </a:xfrm>
          <a:prstGeom prst="roundRect">
            <a:avLst>
              <a:gd name="adj" fmla="val 787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1003340" y="5319951"/>
            <a:ext cx="663773" cy="663773"/>
          </a:xfrm>
          <a:prstGeom prst="roundRect">
            <a:avLst>
              <a:gd name="adj" fmla="val 13774416"/>
            </a:avLst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85863" y="5502354"/>
            <a:ext cx="298728" cy="298728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003340" y="6204942"/>
            <a:ext cx="2875717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Integrated Solutions</a:t>
            </a:r>
            <a:endParaRPr lang="en-US" sz="2150" dirty="0"/>
          </a:p>
        </p:txBody>
      </p:sp>
      <p:sp>
        <p:nvSpPr>
          <p:cNvPr id="18" name="Text 12"/>
          <p:cNvSpPr/>
          <p:nvPr/>
        </p:nvSpPr>
        <p:spPr>
          <a:xfrm>
            <a:off x="1003340" y="6683335"/>
            <a:ext cx="7137321" cy="708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Future developments must combine infrastructure, technology, and social strategies</a:t>
            </a:r>
            <a:endParaRPr lang="en-US" sz="1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578774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About the Presenter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39828" y="2168366"/>
            <a:ext cx="562939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Dr. Mohammad Hossein Delshad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6239828" y="2820472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Assistant Professor, Department of Health Education and Health Promotion, Torbat Heydariyeh University of Medical Sciences, Iran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39828" y="3750350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Ph.D. in Health Education and Promotion (2018)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239828" y="4192548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30+ peer-reviewed publications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239828" y="4634746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Expertise in health behavior change and diabetes self-care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6239828" y="5076944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Head of Social Participation Secretariat</a:t>
            </a:r>
            <a:endParaRPr lang="en-US" sz="1750" dirty="0"/>
          </a:p>
        </p:txBody>
      </p:sp>
      <p:pic>
        <p:nvPicPr>
          <p:cNvPr id="10" name="Picture 9" descr="A person in a striped shirt&#10;&#10;AI-generated content may be incorrect.">
            <a:extLst>
              <a:ext uri="{FF2B5EF4-FFF2-40B4-BE49-F238E27FC236}">
                <a16:creationId xmlns:a16="http://schemas.microsoft.com/office/drawing/2014/main" id="{4BE6CDB5-0BFA-303E-88EE-712FB4AE3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245" y="353169"/>
            <a:ext cx="2286000" cy="2263230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FD7173B2-113F-E86F-8ADA-6BDECE3DF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5995719"/>
            <a:ext cx="2657336" cy="12289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FA61E7-B4EF-1593-D0DE-3C62737F04B6}"/>
              </a:ext>
            </a:extLst>
          </p:cNvPr>
          <p:cNvSpPr txBox="1"/>
          <p:nvPr/>
        </p:nvSpPr>
        <p:spPr>
          <a:xfrm>
            <a:off x="2189366" y="7224651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3" name="Picture 12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771C7AF3-90AF-8CFB-726A-35EFA0FFA3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5998296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2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3509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Research Team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897505"/>
            <a:ext cx="6407944" cy="1685092"/>
          </a:xfrm>
          <a:prstGeom prst="roundRect">
            <a:avLst>
              <a:gd name="adj" fmla="val 1211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1028224" y="31319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Sajad Naserinia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8224" y="3622358"/>
            <a:ext cx="593907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PhD Candidate, Civil Engineering, Islamic Azad University, Tehran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428548" y="2897505"/>
            <a:ext cx="6408063" cy="1685092"/>
          </a:xfrm>
          <a:prstGeom prst="roundRect">
            <a:avLst>
              <a:gd name="adj" fmla="val 1211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7662982" y="3131939"/>
            <a:ext cx="293405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Dr. Ahmad Sharafati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62982" y="3622358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Associate Professor, Department of Civil Engineering, Islamic Azad University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93790" y="4809411"/>
            <a:ext cx="6407944" cy="1685092"/>
          </a:xfrm>
          <a:prstGeom prst="roundRect">
            <a:avLst>
              <a:gd name="adj" fmla="val 1211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1028224" y="5043845"/>
            <a:ext cx="468951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Dr. Mohammad Hossein Delshad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1028224" y="5534263"/>
            <a:ext cx="593907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Assistant Professor, Public Health, Torbat Heydariyeh University of Medical Sciences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428548" y="4809411"/>
            <a:ext cx="6408063" cy="1685092"/>
          </a:xfrm>
          <a:prstGeom prst="roundRect">
            <a:avLst>
              <a:gd name="adj" fmla="val 1211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662982" y="50438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Fatemeh Pourhaji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662982" y="5534263"/>
            <a:ext cx="59391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Social Determinants of Health Research Center, Torbat Heydariyeh University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The Challenge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68366"/>
            <a:ext cx="6642378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Urban Water Crisis in the 21st Century</a:t>
            </a:r>
            <a:endParaRPr lang="en-US" sz="2650" dirty="0"/>
          </a:p>
        </p:txBody>
      </p:sp>
      <p:sp>
        <p:nvSpPr>
          <p:cNvPr id="4" name="Text 2"/>
          <p:cNvSpPr/>
          <p:nvPr/>
        </p:nvSpPr>
        <p:spPr>
          <a:xfrm>
            <a:off x="793790" y="2820472"/>
            <a:ext cx="760428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Urban water crisis is one of the major problems of the twenty-first century, worsened by climate change. Social capital emerges as a key element in community resilience.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113252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This study performs a bibliometric analysis to produce a scientific map of the field, examining relevant publications and their impact.</a:t>
            </a:r>
            <a:endParaRPr lang="en-US" sz="17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196703"/>
            <a:ext cx="4885015" cy="48850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86044"/>
            <a:ext cx="658713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Research Methodology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84845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Noto Serif SC Light" pitchFamily="34" charset="0"/>
                <a:ea typeface="Noto Serif SC Light" pitchFamily="34" charset="-122"/>
                <a:cs typeface="Noto Serif SC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203496"/>
            <a:ext cx="6407944" cy="30480"/>
          </a:xfrm>
          <a:prstGeom prst="rect">
            <a:avLst/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93790" y="3377803"/>
            <a:ext cx="310550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Bibliometric Analysis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93790" y="3868222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Comprehensive review of relevant scientific publications in the field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428548" y="284845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Noto Serif SC Light" pitchFamily="34" charset="0"/>
                <a:ea typeface="Noto Serif SC Light" pitchFamily="34" charset="-122"/>
                <a:cs typeface="Noto Serif SC Light" pitchFamily="34" charset="-120"/>
              </a:rPr>
              <a:t>02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8548" y="3203496"/>
            <a:ext cx="6408063" cy="30480"/>
          </a:xfrm>
          <a:prstGeom prst="rect">
            <a:avLst/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28548" y="3377803"/>
            <a:ext cx="300918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Metrics Examination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28548" y="3868222"/>
            <a:ext cx="64080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Analysis of yearly scientific output and citation patterns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4990862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Noto Serif SC Light" pitchFamily="34" charset="0"/>
                <a:ea typeface="Noto Serif SC Light" pitchFamily="34" charset="-122"/>
                <a:cs typeface="Noto Serif SC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93790" y="5345906"/>
            <a:ext cx="6407944" cy="30480"/>
          </a:xfrm>
          <a:prstGeom prst="rect">
            <a:avLst/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93790" y="55202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Keyword Analysis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93790" y="6010632"/>
            <a:ext cx="640794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Co-occurrence analysis to identify research clusters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428548" y="4990862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Noto Serif SC Light" pitchFamily="34" charset="0"/>
                <a:ea typeface="Noto Serif SC Light" pitchFamily="34" charset="-122"/>
                <a:cs typeface="Noto Serif SC Light" pitchFamily="34" charset="-120"/>
              </a:rPr>
              <a:t>04</a:t>
            </a:r>
            <a:endParaRPr lang="en-US" sz="1750" dirty="0"/>
          </a:p>
        </p:txBody>
      </p:sp>
      <p:sp>
        <p:nvSpPr>
          <p:cNvPr id="16" name="Shape 14"/>
          <p:cNvSpPr/>
          <p:nvPr/>
        </p:nvSpPr>
        <p:spPr>
          <a:xfrm>
            <a:off x="7428548" y="5345906"/>
            <a:ext cx="6408063" cy="30480"/>
          </a:xfrm>
          <a:prstGeom prst="rect">
            <a:avLst/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28548" y="55202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Author Impact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28548" y="6010632"/>
            <a:ext cx="64080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Assessment of influential researchers in the field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56055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Publication Trends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609493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Research activity has surged dramatically in recent years, reflecting growing global concern.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3703796"/>
            <a:ext cx="2329815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20</a:t>
            </a:r>
            <a:endParaRPr lang="en-US" sz="5850" dirty="0"/>
          </a:p>
        </p:txBody>
      </p:sp>
      <p:sp>
        <p:nvSpPr>
          <p:cNvPr id="6" name="Text 3"/>
          <p:cNvSpPr/>
          <p:nvPr/>
        </p:nvSpPr>
        <p:spPr>
          <a:xfrm>
            <a:off x="793790" y="4735592"/>
            <a:ext cx="23298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Peak Publications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93790" y="5580340"/>
            <a:ext cx="23298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Articles published in 2024, marking the highest output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3407093" y="3703796"/>
            <a:ext cx="2329815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120+</a:t>
            </a:r>
            <a:endParaRPr lang="en-US" sz="5850" dirty="0"/>
          </a:p>
        </p:txBody>
      </p:sp>
      <p:sp>
        <p:nvSpPr>
          <p:cNvPr id="9" name="Text 6"/>
          <p:cNvSpPr/>
          <p:nvPr/>
        </p:nvSpPr>
        <p:spPr>
          <a:xfrm>
            <a:off x="3407093" y="4735592"/>
            <a:ext cx="232981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Citation Surge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3407093" y="5226010"/>
            <a:ext cx="23298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Citations in 2005, showing significant research impact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6020395" y="3703796"/>
            <a:ext cx="2329815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80+</a:t>
            </a:r>
            <a:endParaRPr lang="en-US" sz="5850" dirty="0"/>
          </a:p>
        </p:txBody>
      </p:sp>
      <p:sp>
        <p:nvSpPr>
          <p:cNvPr id="12" name="Text 9"/>
          <p:cNvSpPr/>
          <p:nvPr/>
        </p:nvSpPr>
        <p:spPr>
          <a:xfrm>
            <a:off x="6020395" y="4735592"/>
            <a:ext cx="232981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Recent Impact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6020395" y="5226010"/>
            <a:ext cx="23298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Citations in 2023, indicating sustained relevance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918841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Four Primary Research Clusters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8615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Core Crisis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351967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Water, climate, and risk management challenges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5633" y="3396377"/>
            <a:ext cx="339328" cy="33932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28615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Urban Context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351967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City and urban geographic dimensions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75201" y="3396377"/>
            <a:ext cx="339328" cy="33932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3141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Social Dimensions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5804535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Social capital, policy, and community impacts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75201" y="5655945"/>
            <a:ext cx="339328" cy="339328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3141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Research Approach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5804535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Case study methodologies and impact assessment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015633" y="5655945"/>
            <a:ext cx="339328" cy="3393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6163" y="919163"/>
            <a:ext cx="5258872" cy="6573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Key Findings</a:t>
            </a:r>
            <a:endParaRPr lang="en-US" sz="4100" dirty="0"/>
          </a:p>
        </p:txBody>
      </p:sp>
      <p:sp>
        <p:nvSpPr>
          <p:cNvPr id="4" name="Shape 1"/>
          <p:cNvSpPr/>
          <p:nvPr/>
        </p:nvSpPr>
        <p:spPr>
          <a:xfrm>
            <a:off x="736163" y="1892022"/>
            <a:ext cx="3730704" cy="2604016"/>
          </a:xfrm>
          <a:prstGeom prst="roundRect">
            <a:avLst>
              <a:gd name="adj" fmla="val 4214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13303" y="1892022"/>
            <a:ext cx="91440" cy="2604016"/>
          </a:xfrm>
          <a:prstGeom prst="roundRect">
            <a:avLst>
              <a:gd name="adj" fmla="val 207046"/>
            </a:avLst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1037868" y="2125147"/>
            <a:ext cx="3073003" cy="3286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Multidisciplinary Field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1037868" y="2579965"/>
            <a:ext cx="3195876" cy="1682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Urban water crisis and social capital research spans multiple disciplines, integrating environmental science, public health, and social sciences.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4677132" y="1892022"/>
            <a:ext cx="3730704" cy="2604016"/>
          </a:xfrm>
          <a:prstGeom prst="roundRect">
            <a:avLst>
              <a:gd name="adj" fmla="val 4214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4654272" y="1892022"/>
            <a:ext cx="91440" cy="2604016"/>
          </a:xfrm>
          <a:prstGeom prst="roundRect">
            <a:avLst>
              <a:gd name="adj" fmla="val 207046"/>
            </a:avLst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4978837" y="2125147"/>
            <a:ext cx="2629376" cy="3286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Growing Interest</a:t>
            </a:r>
            <a:endParaRPr lang="en-US" sz="2050" dirty="0"/>
          </a:p>
        </p:txBody>
      </p:sp>
      <p:sp>
        <p:nvSpPr>
          <p:cNvPr id="11" name="Text 8"/>
          <p:cNvSpPr/>
          <p:nvPr/>
        </p:nvSpPr>
        <p:spPr>
          <a:xfrm>
            <a:off x="4978837" y="2579965"/>
            <a:ext cx="3195876" cy="1682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Significant surge in publications starting around 2020, demonstrating increasing global awareness and research investment.</a:t>
            </a:r>
            <a:endParaRPr lang="en-US" sz="1650" dirty="0"/>
          </a:p>
        </p:txBody>
      </p:sp>
      <p:sp>
        <p:nvSpPr>
          <p:cNvPr id="12" name="Shape 9"/>
          <p:cNvSpPr/>
          <p:nvPr/>
        </p:nvSpPr>
        <p:spPr>
          <a:xfrm>
            <a:off x="736163" y="4706303"/>
            <a:ext cx="3730704" cy="2604016"/>
          </a:xfrm>
          <a:prstGeom prst="roundRect">
            <a:avLst>
              <a:gd name="adj" fmla="val 4214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713303" y="4706303"/>
            <a:ext cx="91440" cy="2604016"/>
          </a:xfrm>
          <a:prstGeom prst="roundRect">
            <a:avLst>
              <a:gd name="adj" fmla="val 207046"/>
            </a:avLst>
          </a:prstGeom>
          <a:solidFill>
            <a:srgbClr val="00674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1037868" y="4939427"/>
            <a:ext cx="3114794" cy="3286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Social Networks Matter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1037868" y="5394246"/>
            <a:ext cx="3195876" cy="1682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Understanding the function of social networks in sustainable water resource management is an area of expanding research interest.</a:t>
            </a:r>
            <a:endParaRPr lang="en-US" sz="16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4504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Future Directions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07450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541520"/>
            <a:ext cx="378392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Infrastructure Integration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020604" y="5031938"/>
            <a:ext cx="389393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Combining technological advances with water management systems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407450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54152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Social Strategies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368171" y="5031938"/>
            <a:ext cx="389393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Developing community-based approaches to water resilience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407450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541520"/>
            <a:ext cx="311824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Sustainable Solutions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715738" y="5031938"/>
            <a:ext cx="389393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Integrating social capital with resource management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480</Words>
  <Application>Microsoft Office PowerPoint</Application>
  <PresentationFormat>Custom</PresentationFormat>
  <Paragraphs>88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Noto Serif SC Light</vt:lpstr>
      <vt:lpstr>Noto Serif SC Bold</vt:lpstr>
      <vt:lpstr>Geist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2</cp:revision>
  <dcterms:created xsi:type="dcterms:W3CDTF">2025-11-26T07:13:35Z</dcterms:created>
  <dcterms:modified xsi:type="dcterms:W3CDTF">2025-11-26T07:21:36Z</dcterms:modified>
</cp:coreProperties>
</file>