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Nunito Light" pitchFamily="2" charset="0"/>
      <p:regular r:id="rId14"/>
      <p:italic r:id="rId15"/>
    </p:embeddedFont>
    <p:embeddedFont>
      <p:font typeface="Nunito Semi Bold" panose="020B0604020202020204" charset="0"/>
      <p:regular r:id="rId16"/>
    </p:embeddedFont>
    <p:embeddedFont>
      <p:font typeface="PT Sans" panose="020B050302020302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75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731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139077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Soothing Premature Infants' Pain with White Noise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906083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 Quasi-Experimental Study on Non-Pharmacological Pain Management During Venipuncture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837724" y="4941332"/>
            <a:ext cx="74685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Dr. FatemehSadat SeyedNematollah Roshan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Advancing Nursing and Healthcare ConferenceNovember 28-30, 2025 • Toronto, Canada</a:t>
            </a:r>
            <a:endParaRPr lang="en-US" sz="185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620CD0EB-F842-3F50-9A31-4F13128889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584C9F-8A77-7963-CFE9-B1A3D71B277B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A3D545F5-106D-A2D2-3F2C-D5A2D80131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16015" y="575429"/>
            <a:ext cx="5758577" cy="613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3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Conclusions &amp; Next Steps</a:t>
            </a:r>
            <a:endParaRPr lang="en-US" sz="38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015" y="1501259"/>
            <a:ext cx="1042273" cy="15153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466648" y="1709618"/>
            <a:ext cx="2744033" cy="306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Evidence-Based Practice</a:t>
            </a:r>
            <a:endParaRPr lang="en-US" sz="1900" dirty="0"/>
          </a:p>
        </p:txBody>
      </p:sp>
      <p:sp>
        <p:nvSpPr>
          <p:cNvPr id="6" name="Text 2"/>
          <p:cNvSpPr/>
          <p:nvPr/>
        </p:nvSpPr>
        <p:spPr>
          <a:xfrm>
            <a:off x="7466648" y="2141220"/>
            <a:ext cx="6434138" cy="666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White noise, particularly gentle rain sounds, is proven effective for pain reduction in premature infants</a:t>
            </a:r>
            <a:endParaRPr lang="en-US" sz="16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6015" y="3016568"/>
            <a:ext cx="1042273" cy="15153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466648" y="3224927"/>
            <a:ext cx="2452568" cy="306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NICU Integration</a:t>
            </a:r>
            <a:endParaRPr lang="en-US" sz="1900" dirty="0"/>
          </a:p>
        </p:txBody>
      </p:sp>
      <p:sp>
        <p:nvSpPr>
          <p:cNvPr id="9" name="Text 4"/>
          <p:cNvSpPr/>
          <p:nvPr/>
        </p:nvSpPr>
        <p:spPr>
          <a:xfrm>
            <a:off x="7466648" y="3656528"/>
            <a:ext cx="6434138" cy="666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Implement white noise protocols in neonatal units to decrease reliance on pharmacological interventions</a:t>
            </a:r>
            <a:endParaRPr lang="en-US" sz="16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6015" y="4531876"/>
            <a:ext cx="1042273" cy="151530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466648" y="4740235"/>
            <a:ext cx="2452568" cy="306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Global Adoption</a:t>
            </a:r>
            <a:endParaRPr lang="en-US" sz="1900" dirty="0"/>
          </a:p>
        </p:txBody>
      </p:sp>
      <p:sp>
        <p:nvSpPr>
          <p:cNvPr id="12" name="Text 6"/>
          <p:cNvSpPr/>
          <p:nvPr/>
        </p:nvSpPr>
        <p:spPr>
          <a:xfrm>
            <a:off x="7466648" y="5171837"/>
            <a:ext cx="6434138" cy="666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Scale this low-cost intervention across diverse healthcare settings worldwide</a:t>
            </a:r>
            <a:endParaRPr lang="en-US" sz="1600" dirty="0"/>
          </a:p>
        </p:txBody>
      </p:sp>
      <p:sp>
        <p:nvSpPr>
          <p:cNvPr id="13" name="Shape 7"/>
          <p:cNvSpPr/>
          <p:nvPr/>
        </p:nvSpPr>
        <p:spPr>
          <a:xfrm>
            <a:off x="6216015" y="6385768"/>
            <a:ext cx="7684770" cy="33576"/>
          </a:xfrm>
          <a:prstGeom prst="rect">
            <a:avLst/>
          </a:prstGeom>
          <a:solidFill>
            <a:srgbClr val="00002E">
              <a:alpha val="50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8"/>
          <p:cNvSpPr/>
          <p:nvPr/>
        </p:nvSpPr>
        <p:spPr>
          <a:xfrm>
            <a:off x="6216015" y="6653689"/>
            <a:ext cx="7684770" cy="10004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Advancing Nursing and Healthcare Conference</a:t>
            </a:r>
            <a:r>
              <a:rPr lang="en-US" sz="16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November 28-30, 2025 • Toronto, CanadaTrack: Patient Safety and Quality Care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6294" y="838795"/>
            <a:ext cx="5555218" cy="6943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Meet the Researcher</a:t>
            </a:r>
            <a:endParaRPr lang="en-US" sz="4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94" y="2152769"/>
            <a:ext cx="4167783" cy="416778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77721" y="2123361"/>
            <a:ext cx="6750844" cy="416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Dr. FatemehSadat SeyedNematollah Roshan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5577721" y="2776180"/>
            <a:ext cx="8233886" cy="3776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Assistant Professor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, Islamic Azad University, Tehran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5577721" y="3366254"/>
            <a:ext cx="8233886" cy="11329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Dr. Roshan holds a PhD in Nursing with extensive clinical experience in emergency and critical care. Her research focuses on pediatric nursing, family-centered empowerment, and psychosocial dimensions of chronic illness.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5577721" y="4894600"/>
            <a:ext cx="117991" cy="117991"/>
          </a:xfrm>
          <a:prstGeom prst="roundRect">
            <a:avLst>
              <a:gd name="adj" fmla="val 387487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931813" y="4764762"/>
            <a:ext cx="3615333" cy="11329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Led studies on empowerment of families with children facing cancer, obesity, anemia, and burn injuries</a:t>
            </a:r>
            <a:endParaRPr lang="en-US" sz="1850" dirty="0"/>
          </a:p>
        </p:txBody>
      </p:sp>
      <p:sp>
        <p:nvSpPr>
          <p:cNvPr id="9" name="Shape 6"/>
          <p:cNvSpPr/>
          <p:nvPr/>
        </p:nvSpPr>
        <p:spPr>
          <a:xfrm>
            <a:off x="9842183" y="4894600"/>
            <a:ext cx="117991" cy="117991"/>
          </a:xfrm>
          <a:prstGeom prst="roundRect">
            <a:avLst>
              <a:gd name="adj" fmla="val 387487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10196274" y="4764762"/>
            <a:ext cx="3615333" cy="11329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Developed and validated multiple instruments including the Iranian Women's Quality of Life Instrument</a:t>
            </a:r>
            <a:endParaRPr lang="en-US" sz="1850" dirty="0"/>
          </a:p>
        </p:txBody>
      </p:sp>
      <p:sp>
        <p:nvSpPr>
          <p:cNvPr id="11" name="Shape 8"/>
          <p:cNvSpPr/>
          <p:nvPr/>
        </p:nvSpPr>
        <p:spPr>
          <a:xfrm>
            <a:off x="5577721" y="6499800"/>
            <a:ext cx="117991" cy="117991"/>
          </a:xfrm>
          <a:prstGeom prst="roundRect">
            <a:avLst>
              <a:gd name="adj" fmla="val 387487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5931813" y="6369963"/>
            <a:ext cx="7879794" cy="7553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Contributed to moral distress questionnaire for pediatric nurses and Persian Comfort Behavioral Scale</a:t>
            </a:r>
            <a:endParaRPr lang="en-US" sz="1850" dirty="0"/>
          </a:p>
        </p:txBody>
      </p:sp>
      <p:pic>
        <p:nvPicPr>
          <p:cNvPr id="13" name="Picture 12" descr="A person in a black head scarf&#10;&#10;AI-generated content may be incorrect.">
            <a:extLst>
              <a:ext uri="{FF2B5EF4-FFF2-40B4-BE49-F238E27FC236}">
                <a16:creationId xmlns:a16="http://schemas.microsoft.com/office/drawing/2014/main" id="{7AEB1BF8-8BD2-3D7D-9893-CF5BBB7BDA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7809" y="455878"/>
            <a:ext cx="1828800" cy="1819657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13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C2F2CD16-F60B-BC20-97A7-350BDC20B7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385" y="6448992"/>
            <a:ext cx="2657336" cy="12289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8659A5-B91A-A45A-0406-46AB5F6FB421}"/>
              </a:ext>
            </a:extLst>
          </p:cNvPr>
          <p:cNvSpPr txBox="1"/>
          <p:nvPr/>
        </p:nvSpPr>
        <p:spPr>
          <a:xfrm>
            <a:off x="2901094" y="767792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6" name="Picture 15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9847FACA-F005-49FE-7271-494B5CA447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13" y="6451569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29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090398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Challenge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57118" y="1771769"/>
            <a:ext cx="5444371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Premature Infants Face Significant Pain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757118" y="2369820"/>
            <a:ext cx="6294239" cy="1384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Hospitalized premature infants routinely undergo painful procedures that negatively impact physiological stability and long-term neurodevelopment. Pharmacological interventions have limitations and potential side effects in this vulnerable population.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757118" y="3948946"/>
            <a:ext cx="6294239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There is an urgent need for </a:t>
            </a:r>
            <a:r>
              <a:rPr lang="en-US" sz="1700" b="1" dirty="0">
                <a:solidFill>
                  <a:srgbClr val="2D4DF2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safe, simple, and cost-effective non-pharmacological strategies</a:t>
            </a: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that nurses can readily implement.</a:t>
            </a:r>
            <a:endParaRPr lang="en-US" sz="170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663" y="1798796"/>
            <a:ext cx="6294239" cy="62942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757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7359" y="610791"/>
            <a:ext cx="5226010" cy="653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Research Objective</a:t>
            </a:r>
            <a:endParaRPr lang="en-US" sz="4100" dirty="0"/>
          </a:p>
        </p:txBody>
      </p:sp>
      <p:sp>
        <p:nvSpPr>
          <p:cNvPr id="4" name="Shape 1"/>
          <p:cNvSpPr/>
          <p:nvPr/>
        </p:nvSpPr>
        <p:spPr>
          <a:xfrm>
            <a:off x="777359" y="1597104"/>
            <a:ext cx="3683556" cy="3259098"/>
          </a:xfrm>
          <a:prstGeom prst="roundRect">
            <a:avLst>
              <a:gd name="adj" fmla="val 10222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022271" y="1842016"/>
            <a:ext cx="666274" cy="666274"/>
          </a:xfrm>
          <a:prstGeom prst="roundRect">
            <a:avLst>
              <a:gd name="adj" fmla="val 13722711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5508" y="2025134"/>
            <a:ext cx="299799" cy="29979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22271" y="2730341"/>
            <a:ext cx="2612946" cy="326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Primary Aim</a:t>
            </a:r>
            <a:endParaRPr lang="en-US" sz="2050" dirty="0"/>
          </a:p>
        </p:txBody>
      </p:sp>
      <p:sp>
        <p:nvSpPr>
          <p:cNvPr id="8" name="Text 4"/>
          <p:cNvSpPr/>
          <p:nvPr/>
        </p:nvSpPr>
        <p:spPr>
          <a:xfrm>
            <a:off x="1022271" y="3190161"/>
            <a:ext cx="3193733" cy="1421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Evaluate the effectiveness of white noise in reducing pain during venipuncture in premature infants</a:t>
            </a:r>
            <a:endParaRPr lang="en-US" sz="1700" dirty="0"/>
          </a:p>
        </p:txBody>
      </p:sp>
      <p:sp>
        <p:nvSpPr>
          <p:cNvPr id="9" name="Shape 5"/>
          <p:cNvSpPr/>
          <p:nvPr/>
        </p:nvSpPr>
        <p:spPr>
          <a:xfrm>
            <a:off x="4682966" y="1597104"/>
            <a:ext cx="3683675" cy="3259098"/>
          </a:xfrm>
          <a:prstGeom prst="roundRect">
            <a:avLst>
              <a:gd name="adj" fmla="val 10222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4927878" y="1842016"/>
            <a:ext cx="666274" cy="666274"/>
          </a:xfrm>
          <a:prstGeom prst="roundRect">
            <a:avLst>
              <a:gd name="adj" fmla="val 13722711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11115" y="2025134"/>
            <a:ext cx="299799" cy="299799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4927878" y="2730341"/>
            <a:ext cx="2612946" cy="326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Clinical Impact</a:t>
            </a:r>
            <a:endParaRPr lang="en-US" sz="2050" dirty="0"/>
          </a:p>
        </p:txBody>
      </p:sp>
      <p:sp>
        <p:nvSpPr>
          <p:cNvPr id="13" name="Text 8"/>
          <p:cNvSpPr/>
          <p:nvPr/>
        </p:nvSpPr>
        <p:spPr>
          <a:xfrm>
            <a:off x="4927878" y="3190161"/>
            <a:ext cx="3193852" cy="10658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Determine if white noise can be integrated into routine neonatal care as a practical intervention</a:t>
            </a:r>
            <a:endParaRPr lang="en-US" sz="1700" dirty="0"/>
          </a:p>
        </p:txBody>
      </p:sp>
      <p:sp>
        <p:nvSpPr>
          <p:cNvPr id="14" name="Shape 9"/>
          <p:cNvSpPr/>
          <p:nvPr/>
        </p:nvSpPr>
        <p:spPr>
          <a:xfrm>
            <a:off x="777359" y="5078254"/>
            <a:ext cx="7589282" cy="2548533"/>
          </a:xfrm>
          <a:prstGeom prst="roundRect">
            <a:avLst>
              <a:gd name="adj" fmla="val 13073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1022271" y="5323165"/>
            <a:ext cx="666274" cy="666274"/>
          </a:xfrm>
          <a:prstGeom prst="roundRect">
            <a:avLst>
              <a:gd name="adj" fmla="val 13722711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5508" y="5506283"/>
            <a:ext cx="299799" cy="299799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022271" y="6211491"/>
            <a:ext cx="2612946" cy="3265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Quality of Care</a:t>
            </a:r>
            <a:endParaRPr lang="en-US" sz="2050" dirty="0"/>
          </a:p>
        </p:txBody>
      </p:sp>
      <p:sp>
        <p:nvSpPr>
          <p:cNvPr id="18" name="Text 12"/>
          <p:cNvSpPr/>
          <p:nvPr/>
        </p:nvSpPr>
        <p:spPr>
          <a:xfrm>
            <a:off x="1022271" y="6671310"/>
            <a:ext cx="7099459" cy="7105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Support more family-centered and humane neonatal care practices while reducing pharmacological reliance</a:t>
            </a:r>
            <a:endParaRPr lang="en-US" sz="1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022747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Study Design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205514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01</a:t>
            </a:r>
            <a:endParaRPr lang="en-US" sz="1850" dirty="0"/>
          </a:p>
        </p:txBody>
      </p:sp>
      <p:sp>
        <p:nvSpPr>
          <p:cNvPr id="4" name="Shape 2"/>
          <p:cNvSpPr/>
          <p:nvPr/>
        </p:nvSpPr>
        <p:spPr>
          <a:xfrm>
            <a:off x="837724" y="2581870"/>
            <a:ext cx="4158734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837724" y="27624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Population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37724" y="3258026"/>
            <a:ext cx="4158734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40 premature infants admitted to NICUs at pediatric hospitals affiliated with Tehran University of Medical Sciences, Iran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5235773" y="2205514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02</a:t>
            </a:r>
            <a:endParaRPr lang="en-US" sz="1850" dirty="0"/>
          </a:p>
        </p:txBody>
      </p:sp>
      <p:sp>
        <p:nvSpPr>
          <p:cNvPr id="8" name="Shape 6"/>
          <p:cNvSpPr/>
          <p:nvPr/>
        </p:nvSpPr>
        <p:spPr>
          <a:xfrm>
            <a:off x="5235773" y="2581870"/>
            <a:ext cx="4158734" cy="30480"/>
          </a:xfrm>
          <a:prstGeom prst="rect">
            <a:avLst/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235773" y="27624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Randomization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235773" y="3258026"/>
            <a:ext cx="4158734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Participants randomly assigned to intervention group (white noise) or control group (routine care)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9633823" y="2205514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2" name="Shape 10"/>
          <p:cNvSpPr/>
          <p:nvPr/>
        </p:nvSpPr>
        <p:spPr>
          <a:xfrm>
            <a:off x="9633823" y="2581870"/>
            <a:ext cx="4158853" cy="30480"/>
          </a:xfrm>
          <a:prstGeom prst="rect">
            <a:avLst/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9633823" y="27624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Intervention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633823" y="3258026"/>
            <a:ext cx="41588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White noise delivered via headphones from 5 minutes before venipuncture until 10 minutes afterward</a:t>
            </a:r>
            <a:endParaRPr lang="en-US" sz="1850" dirty="0"/>
          </a:p>
        </p:txBody>
      </p:sp>
      <p:sp>
        <p:nvSpPr>
          <p:cNvPr id="15" name="Text 13"/>
          <p:cNvSpPr/>
          <p:nvPr/>
        </p:nvSpPr>
        <p:spPr>
          <a:xfrm>
            <a:off x="837724" y="5208865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04</a:t>
            </a:r>
            <a:endParaRPr lang="en-US" sz="1850" dirty="0"/>
          </a:p>
        </p:txBody>
      </p:sp>
      <p:sp>
        <p:nvSpPr>
          <p:cNvPr id="16" name="Shape 14"/>
          <p:cNvSpPr/>
          <p:nvPr/>
        </p:nvSpPr>
        <p:spPr>
          <a:xfrm>
            <a:off x="837724" y="5585222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837724" y="5765840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Assessment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837724" y="6261378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Pain intensity measured using Premature Infant Pain Profile (PIPP) at six time points</a:t>
            </a:r>
            <a:endParaRPr lang="en-US" sz="1850" dirty="0"/>
          </a:p>
        </p:txBody>
      </p:sp>
      <p:sp>
        <p:nvSpPr>
          <p:cNvPr id="19" name="Text 17"/>
          <p:cNvSpPr/>
          <p:nvPr/>
        </p:nvSpPr>
        <p:spPr>
          <a:xfrm>
            <a:off x="7434858" y="5208865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05</a:t>
            </a:r>
            <a:endParaRPr lang="en-US" sz="1850" dirty="0"/>
          </a:p>
        </p:txBody>
      </p:sp>
      <p:sp>
        <p:nvSpPr>
          <p:cNvPr id="20" name="Shape 18"/>
          <p:cNvSpPr/>
          <p:nvPr/>
        </p:nvSpPr>
        <p:spPr>
          <a:xfrm>
            <a:off x="7434858" y="5585222"/>
            <a:ext cx="6357818" cy="30480"/>
          </a:xfrm>
          <a:prstGeom prst="rect">
            <a:avLst/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7434858" y="5765840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Analysis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7434858" y="6261378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Data analyzed using SPSS version 27 for statistical significance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0692" y="829151"/>
            <a:ext cx="5181481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Key Findings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92" y="2054781"/>
            <a:ext cx="4913233" cy="491323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28755" y="2027277"/>
            <a:ext cx="5606058" cy="3885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White Noise Significantly Reduced Pain</a:t>
            </a:r>
            <a:endParaRPr lang="en-US" sz="2400" dirty="0"/>
          </a:p>
        </p:txBody>
      </p:sp>
      <p:sp>
        <p:nvSpPr>
          <p:cNvPr id="5" name="Shape 2"/>
          <p:cNvSpPr/>
          <p:nvPr/>
        </p:nvSpPr>
        <p:spPr>
          <a:xfrm>
            <a:off x="10032683" y="2663428"/>
            <a:ext cx="30480" cy="4489371"/>
          </a:xfrm>
          <a:prstGeom prst="roundRect">
            <a:avLst>
              <a:gd name="adj" fmla="val 1083732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9170134" y="2895838"/>
            <a:ext cx="660559" cy="30480"/>
          </a:xfrm>
          <a:prstGeom prst="roundRect">
            <a:avLst>
              <a:gd name="adj" fmla="val 108373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9800213" y="2663428"/>
            <a:ext cx="495419" cy="495419"/>
          </a:xfrm>
          <a:prstGeom prst="roundRect">
            <a:avLst>
              <a:gd name="adj" fmla="val 66675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9892427" y="2716828"/>
            <a:ext cx="310872" cy="3885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6356271" y="2739033"/>
            <a:ext cx="2590681" cy="3238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Stages 1, 2, 6</a:t>
            </a:r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6228755" y="3283029"/>
            <a:ext cx="2718197" cy="704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No significant differences in pain scores between groups</a:t>
            </a:r>
            <a:endParaRPr lang="en-US" sz="1700" dirty="0"/>
          </a:p>
        </p:txBody>
      </p:sp>
      <p:sp>
        <p:nvSpPr>
          <p:cNvPr id="11" name="Shape 8"/>
          <p:cNvSpPr/>
          <p:nvPr/>
        </p:nvSpPr>
        <p:spPr>
          <a:xfrm>
            <a:off x="10265152" y="4217075"/>
            <a:ext cx="660559" cy="30480"/>
          </a:xfrm>
          <a:prstGeom prst="roundRect">
            <a:avLst>
              <a:gd name="adj" fmla="val 1083732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9800213" y="3984665"/>
            <a:ext cx="495419" cy="495419"/>
          </a:xfrm>
          <a:prstGeom prst="roundRect">
            <a:avLst>
              <a:gd name="adj" fmla="val 66675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9892427" y="4038064"/>
            <a:ext cx="310872" cy="3885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400" dirty="0"/>
          </a:p>
        </p:txBody>
      </p:sp>
      <p:sp>
        <p:nvSpPr>
          <p:cNvPr id="14" name="Text 11"/>
          <p:cNvSpPr/>
          <p:nvPr/>
        </p:nvSpPr>
        <p:spPr>
          <a:xfrm>
            <a:off x="11148893" y="4060269"/>
            <a:ext cx="2590681" cy="3238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Stages 3, 4, 5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11148893" y="4604266"/>
            <a:ext cx="2718316" cy="1409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2D4DF2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Control group showed significantly higher pain scores</a:t>
            </a: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than intervention group</a:t>
            </a:r>
            <a:endParaRPr lang="en-US" sz="1700" dirty="0"/>
          </a:p>
        </p:txBody>
      </p:sp>
      <p:sp>
        <p:nvSpPr>
          <p:cNvPr id="16" name="Shape 13"/>
          <p:cNvSpPr/>
          <p:nvPr/>
        </p:nvSpPr>
        <p:spPr>
          <a:xfrm>
            <a:off x="9170134" y="5451872"/>
            <a:ext cx="660559" cy="30480"/>
          </a:xfrm>
          <a:prstGeom prst="roundRect">
            <a:avLst>
              <a:gd name="adj" fmla="val 1083732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4"/>
          <p:cNvSpPr/>
          <p:nvPr/>
        </p:nvSpPr>
        <p:spPr>
          <a:xfrm>
            <a:off x="9800213" y="5219462"/>
            <a:ext cx="495419" cy="495419"/>
          </a:xfrm>
          <a:prstGeom prst="roundRect">
            <a:avLst>
              <a:gd name="adj" fmla="val 66675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9892427" y="5272861"/>
            <a:ext cx="310872" cy="3885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400" dirty="0"/>
          </a:p>
        </p:txBody>
      </p:sp>
      <p:sp>
        <p:nvSpPr>
          <p:cNvPr id="19" name="Text 16"/>
          <p:cNvSpPr/>
          <p:nvPr/>
        </p:nvSpPr>
        <p:spPr>
          <a:xfrm>
            <a:off x="6356271" y="5295067"/>
            <a:ext cx="2590681" cy="3238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Baseline Changes</a:t>
            </a:r>
            <a:endParaRPr lang="en-US" sz="2000" dirty="0"/>
          </a:p>
        </p:txBody>
      </p:sp>
      <p:sp>
        <p:nvSpPr>
          <p:cNvPr id="20" name="Text 17"/>
          <p:cNvSpPr/>
          <p:nvPr/>
        </p:nvSpPr>
        <p:spPr>
          <a:xfrm>
            <a:off x="6228755" y="5839063"/>
            <a:ext cx="2718197" cy="1057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Significant improvements in intervention group at critical measurement points</a:t>
            </a:r>
            <a:endParaRPr lang="en-US" sz="1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1139" y="425172"/>
            <a:ext cx="3815596" cy="4548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8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Pain Score Comparison</a:t>
            </a:r>
            <a:endParaRPr lang="en-US" sz="2850" dirty="0"/>
          </a:p>
        </p:txBody>
      </p:sp>
      <p:sp>
        <p:nvSpPr>
          <p:cNvPr id="3" name="Text 1"/>
          <p:cNvSpPr/>
          <p:nvPr/>
        </p:nvSpPr>
        <p:spPr>
          <a:xfrm>
            <a:off x="541139" y="1189196"/>
            <a:ext cx="13548122" cy="2474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intervention group demonstrated consistently lower pain intensity during the critical phases of venipuncture</a:t>
            </a:r>
            <a:endParaRPr lang="en-US" sz="12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39" y="1610558"/>
            <a:ext cx="13548122" cy="7122914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777032" y="8733473"/>
            <a:ext cx="154543" cy="154543"/>
          </a:xfrm>
          <a:prstGeom prst="roundRect">
            <a:avLst>
              <a:gd name="adj" fmla="val 11834"/>
            </a:avLst>
          </a:prstGeom>
          <a:solidFill>
            <a:srgbClr val="040F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5992535" y="8733473"/>
            <a:ext cx="1246465" cy="154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Intervention Group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7391400" y="8733473"/>
            <a:ext cx="154543" cy="154543"/>
          </a:xfrm>
          <a:prstGeom prst="roundRect">
            <a:avLst>
              <a:gd name="adj" fmla="val 11834"/>
            </a:avLst>
          </a:prstGeom>
          <a:solidFill>
            <a:srgbClr val="0C2BC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7606903" y="8733473"/>
            <a:ext cx="921306" cy="154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Control Group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541139" y="9371409"/>
            <a:ext cx="13548122" cy="2474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Pain scores measured using the Premature Infant Pain Profile (PIPP) across six time points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005126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Clinical Implications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724" y="2187893"/>
            <a:ext cx="718066" cy="71806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37724" y="320516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Safe &amp; Simple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837724" y="3700701"/>
            <a:ext cx="632781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White noise is a non-invasive intervention with no side effects, making it ideal for vulnerable premature infants</a:t>
            </a:r>
            <a:endParaRPr lang="en-US" sz="18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64743" y="2187893"/>
            <a:ext cx="718066" cy="71806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464743" y="320516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Cost-Effective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7464743" y="3700701"/>
            <a:ext cx="6327934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Minimal resource requirements allow for easy adoption across diverse clinical settings and resource levels</a:t>
            </a:r>
            <a:endParaRPr lang="en-US" sz="18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7724" y="4945499"/>
            <a:ext cx="718066" cy="71806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37724" y="5962769"/>
            <a:ext cx="3457218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Nurse-Led Implementation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837724" y="6458307"/>
            <a:ext cx="632781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Nurses can readily integrate this method into routine care, enhancing their role in pain management</a:t>
            </a:r>
            <a:endParaRPr lang="en-US" sz="18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64743" y="4945499"/>
            <a:ext cx="718066" cy="718066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464743" y="596276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Family-Centered Care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7464743" y="6458307"/>
            <a:ext cx="6327934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Supports more humane neonatal practices and reduces infant stress during hospitalization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87797" y="696873"/>
            <a:ext cx="7741206" cy="58941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9250"/>
              </a:lnSpc>
              <a:buNone/>
            </a:pPr>
            <a:r>
              <a:rPr lang="en-US" sz="7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White noise effectively reduces pain intensity during venipuncture</a:t>
            </a:r>
            <a:endParaRPr lang="en-US" sz="7400" dirty="0"/>
          </a:p>
        </p:txBody>
      </p:sp>
      <p:sp>
        <p:nvSpPr>
          <p:cNvPr id="4" name="Text 1"/>
          <p:cNvSpPr/>
          <p:nvPr/>
        </p:nvSpPr>
        <p:spPr>
          <a:xfrm>
            <a:off x="6187797" y="6891576"/>
            <a:ext cx="7741206" cy="641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This simple intervention can enhance neonatal pain management and improve the overall quality of care in NICUs worldwide</a:t>
            </a:r>
            <a:endParaRPr lang="en-US" sz="15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</Words>
  <Application>Microsoft Office PowerPoint</Application>
  <PresentationFormat>Custom</PresentationFormat>
  <Paragraphs>84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Nunito Light</vt:lpstr>
      <vt:lpstr>Nunito Semi Bold</vt:lpstr>
      <vt:lpstr>PT Sans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2025-11-25T10:30:04Z</dcterms:created>
  <dcterms:modified xsi:type="dcterms:W3CDTF">2025-11-26T06:41:28Z</dcterms:modified>
</cp:coreProperties>
</file>